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33"/>
  </p:notesMasterIdLst>
  <p:handoutMasterIdLst>
    <p:handoutMasterId r:id="rId34"/>
  </p:handoutMasterIdLst>
  <p:sldIdLst>
    <p:sldId id="377" r:id="rId2"/>
    <p:sldId id="302" r:id="rId3"/>
    <p:sldId id="388" r:id="rId4"/>
    <p:sldId id="305" r:id="rId5"/>
    <p:sldId id="380" r:id="rId6"/>
    <p:sldId id="306" r:id="rId7"/>
    <p:sldId id="364" r:id="rId8"/>
    <p:sldId id="308" r:id="rId9"/>
    <p:sldId id="365" r:id="rId10"/>
    <p:sldId id="307" r:id="rId11"/>
    <p:sldId id="309" r:id="rId12"/>
    <p:sldId id="310" r:id="rId13"/>
    <p:sldId id="366" r:id="rId14"/>
    <p:sldId id="387" r:id="rId15"/>
    <p:sldId id="311" r:id="rId16"/>
    <p:sldId id="312" r:id="rId17"/>
    <p:sldId id="389" r:id="rId18"/>
    <p:sldId id="359" r:id="rId19"/>
    <p:sldId id="275" r:id="rId20"/>
    <p:sldId id="297" r:id="rId21"/>
    <p:sldId id="344" r:id="rId22"/>
    <p:sldId id="313" r:id="rId23"/>
    <p:sldId id="314" r:id="rId24"/>
    <p:sldId id="381" r:id="rId25"/>
    <p:sldId id="382" r:id="rId26"/>
    <p:sldId id="383" r:id="rId27"/>
    <p:sldId id="315" r:id="rId28"/>
    <p:sldId id="333" r:id="rId29"/>
    <p:sldId id="317" r:id="rId30"/>
    <p:sldId id="384" r:id="rId31"/>
    <p:sldId id="385" r:id="rId32"/>
  </p:sldIdLst>
  <p:sldSz cx="10287000" cy="7048500"/>
  <p:notesSz cx="6797675" cy="9926638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526"/>
    <p:restoredTop sz="94660"/>
  </p:normalViewPr>
  <p:slideViewPr>
    <p:cSldViewPr>
      <p:cViewPr varScale="1">
        <p:scale>
          <a:sx n="120" d="100"/>
          <a:sy n="120" d="100"/>
        </p:scale>
        <p:origin x="288" y="192"/>
      </p:cViewPr>
      <p:guideLst>
        <p:guide orient="horz" pos="2220"/>
        <p:guide pos="3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54" y="-84"/>
      </p:cViewPr>
      <p:guideLst>
        <p:guide orient="horz" pos="312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9.xml"/><Relationship Id="rId1" Type="http://schemas.openxmlformats.org/officeDocument/2006/relationships/slide" Target="slides/slide7.xml"/><Relationship Id="rId4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F62C154-CEB6-F14F-9DB9-9BFEB384E6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704" cy="45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909D3F5-487E-0341-BC35-C0D59504EC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825" y="0"/>
            <a:ext cx="2978703" cy="45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978A65EC-818B-AA49-8DCA-39C5455BCF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1149"/>
            <a:ext cx="2978704" cy="45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F8C00B41-C2EF-7D4F-93CD-B38BE7EBB9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825" y="9441149"/>
            <a:ext cx="2978703" cy="457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D257F557-5088-584A-B540-28D6C2A23B0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B13C13F-36FF-3940-80AA-8720CF378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4086" cy="4951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F48F34-3317-DA48-9723-FD3DB40E8C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3590" y="1"/>
            <a:ext cx="2944085" cy="4951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DD63714-EF0D-B045-8743-001EEFCA55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4213" y="746125"/>
            <a:ext cx="54308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643D3A8-AF39-1940-A603-EFA493ECD8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931" y="4715720"/>
            <a:ext cx="4981815" cy="44648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teksttypografien i masteren</a:t>
            </a:r>
          </a:p>
          <a:p>
            <a:pPr lvl="0"/>
            <a:r>
              <a:rPr lang="da-DK" noProof="0"/>
              <a:t>Andet niveau</a:t>
            </a:r>
          </a:p>
          <a:p>
            <a:pPr lvl="0"/>
            <a:r>
              <a:rPr lang="da-DK" noProof="0"/>
              <a:t>Tredje niveau</a:t>
            </a:r>
          </a:p>
          <a:p>
            <a:pPr lvl="0"/>
            <a:r>
              <a:rPr lang="da-DK" noProof="0"/>
              <a:t>Fjerde niveau</a:t>
            </a:r>
          </a:p>
          <a:p>
            <a:pPr lvl="0"/>
            <a:r>
              <a:rPr lang="da-DK" noProof="0"/>
              <a:t>Femte niveau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EC0C222-B0AA-7741-8048-8F4A2CB969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39"/>
            <a:ext cx="2944086" cy="4951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E4797B6-965C-8C4A-9D83-54EC0C4CF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590" y="9431439"/>
            <a:ext cx="2944085" cy="4951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A64E4554-D784-5944-BE51-3C14843134E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E25DB13F-A185-B642-BA26-6B0A2B56F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C32524-C6CC-2944-B575-399BF5272D89}" type="slidenum">
              <a:rPr kumimoji="0" lang="da-DK" altLang="da-DK"/>
              <a:pPr>
                <a:spcBef>
                  <a:spcPct val="0"/>
                </a:spcBef>
              </a:pPr>
              <a:t>1</a:t>
            </a:fld>
            <a:endParaRPr kumimoji="0" lang="da-DK" altLang="da-DK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7E073ED-E1FC-5149-B4BD-908CB2DCA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540903-D2ED-5245-9726-E37ED0093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9" name="Rectangle 7">
            <a:extLst>
              <a:ext uri="{FF2B5EF4-FFF2-40B4-BE49-F238E27FC236}">
                <a16:creationId xmlns:a16="http://schemas.microsoft.com/office/drawing/2014/main" id="{37D9D9D8-F670-F448-B638-D7ADE89054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161121D-F749-974B-861B-F0D713259955}" type="slidenum">
              <a:rPr kumimoji="0" lang="da-DK" altLang="da-DK"/>
              <a:pPr>
                <a:spcBef>
                  <a:spcPct val="0"/>
                </a:spcBef>
              </a:pPr>
              <a:t>10</a:t>
            </a:fld>
            <a:endParaRPr kumimoji="0" lang="da-DK" altLang="da-DK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149E94FD-2CE5-2248-99FB-0C7172FE7C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DFC4A1FF-B4EA-774D-BC87-9BD64C806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7">
            <a:extLst>
              <a:ext uri="{FF2B5EF4-FFF2-40B4-BE49-F238E27FC236}">
                <a16:creationId xmlns:a16="http://schemas.microsoft.com/office/drawing/2014/main" id="{BD3DE0F2-2DFD-0441-B5A6-9F64BFEE42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C0D7E2-EDAB-1A43-AB04-636FE79D466E}" type="slidenum">
              <a:rPr kumimoji="0" lang="da-DK" altLang="da-DK"/>
              <a:pPr>
                <a:spcBef>
                  <a:spcPct val="0"/>
                </a:spcBef>
              </a:pPr>
              <a:t>11</a:t>
            </a:fld>
            <a:endParaRPr kumimoji="0" lang="da-DK" altLang="da-DK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CE375A11-E67C-744C-BAE1-0816C79D79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022ED09-F396-F546-89E4-0D6D6B1B8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7">
            <a:extLst>
              <a:ext uri="{FF2B5EF4-FFF2-40B4-BE49-F238E27FC236}">
                <a16:creationId xmlns:a16="http://schemas.microsoft.com/office/drawing/2014/main" id="{3E218742-216C-8C4F-8E03-8AA8F7684A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6ABABF-7709-6E40-B21F-FA749810B1C7}" type="slidenum">
              <a:rPr kumimoji="0" lang="da-DK" altLang="da-DK"/>
              <a:pPr>
                <a:spcBef>
                  <a:spcPct val="0"/>
                </a:spcBef>
              </a:pPr>
              <a:t>12</a:t>
            </a:fld>
            <a:endParaRPr kumimoji="0" lang="da-DK" altLang="da-DK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C322A265-13FB-0C42-80D2-E2E90AEDE6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C673AC8A-B288-3D4D-8CEE-30BF4FF732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7">
            <a:extLst>
              <a:ext uri="{FF2B5EF4-FFF2-40B4-BE49-F238E27FC236}">
                <a16:creationId xmlns:a16="http://schemas.microsoft.com/office/drawing/2014/main" id="{25D763A4-7CCD-B84A-A101-2EFB640E54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B02EE9-31A3-DB48-87B2-7C328EAE3D86}" type="slidenum">
              <a:rPr kumimoji="0" lang="da-DK" altLang="da-DK"/>
              <a:pPr>
                <a:spcBef>
                  <a:spcPct val="0"/>
                </a:spcBef>
              </a:pPr>
              <a:t>13</a:t>
            </a:fld>
            <a:endParaRPr kumimoji="0" lang="da-DK" altLang="da-DK"/>
          </a:p>
        </p:txBody>
      </p:sp>
      <p:sp>
        <p:nvSpPr>
          <p:cNvPr id="166914" name="Rectangle 2">
            <a:extLst>
              <a:ext uri="{FF2B5EF4-FFF2-40B4-BE49-F238E27FC236}">
                <a16:creationId xmlns:a16="http://schemas.microsoft.com/office/drawing/2014/main" id="{A07E820E-705D-FD46-8221-700FB9355A5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A11099FA-569E-0341-8BA3-B772E0A439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7">
            <a:extLst>
              <a:ext uri="{FF2B5EF4-FFF2-40B4-BE49-F238E27FC236}">
                <a16:creationId xmlns:a16="http://schemas.microsoft.com/office/drawing/2014/main" id="{4A106536-A394-DB4C-8756-F3C571610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551267-7423-4A48-BD1A-1C6FE8B68208}" type="slidenum">
              <a:rPr kumimoji="0" lang="da-DK" altLang="da-DK"/>
              <a:pPr>
                <a:spcBef>
                  <a:spcPct val="0"/>
                </a:spcBef>
              </a:pPr>
              <a:t>14</a:t>
            </a:fld>
            <a:endParaRPr kumimoji="0" lang="da-DK" altLang="da-DK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8A7CC97B-3DF7-B94D-B921-0AE74F328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F821584F-A8CD-0D47-AE95-5C0A22B07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">
            <a:extLst>
              <a:ext uri="{FF2B5EF4-FFF2-40B4-BE49-F238E27FC236}">
                <a16:creationId xmlns:a16="http://schemas.microsoft.com/office/drawing/2014/main" id="{A73DE171-2371-DA48-8595-433E45B70B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AEA937-A064-104A-9B60-D87B68F0D41A}" type="slidenum">
              <a:rPr kumimoji="0" lang="da-DK" altLang="da-DK"/>
              <a:pPr>
                <a:spcBef>
                  <a:spcPct val="0"/>
                </a:spcBef>
              </a:pPr>
              <a:t>15</a:t>
            </a:fld>
            <a:endParaRPr kumimoji="0" lang="da-DK" altLang="da-DK"/>
          </a:p>
        </p:txBody>
      </p:sp>
      <p:sp>
        <p:nvSpPr>
          <p:cNvPr id="171010" name="Rectangle 2">
            <a:extLst>
              <a:ext uri="{FF2B5EF4-FFF2-40B4-BE49-F238E27FC236}">
                <a16:creationId xmlns:a16="http://schemas.microsoft.com/office/drawing/2014/main" id="{A6B45858-24FB-484B-AD62-7F2BEB498B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9B54CF26-A026-2044-9421-3B069F410B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7">
            <a:extLst>
              <a:ext uri="{FF2B5EF4-FFF2-40B4-BE49-F238E27FC236}">
                <a16:creationId xmlns:a16="http://schemas.microsoft.com/office/drawing/2014/main" id="{5F201CB9-B317-4A40-AA42-D17D64BD65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2CC709F-222F-164B-9420-06964BF9DC6E}" type="slidenum">
              <a:rPr kumimoji="0" lang="da-DK" altLang="da-DK"/>
              <a:pPr>
                <a:spcBef>
                  <a:spcPct val="0"/>
                </a:spcBef>
              </a:pPr>
              <a:t>16</a:t>
            </a:fld>
            <a:endParaRPr kumimoji="0" lang="da-DK" altLang="da-DK"/>
          </a:p>
        </p:txBody>
      </p:sp>
      <p:sp>
        <p:nvSpPr>
          <p:cNvPr id="173058" name="Rectangle 2">
            <a:extLst>
              <a:ext uri="{FF2B5EF4-FFF2-40B4-BE49-F238E27FC236}">
                <a16:creationId xmlns:a16="http://schemas.microsoft.com/office/drawing/2014/main" id="{A46905C0-D3F8-1248-84BA-04EF23A48F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>
            <a:extLst>
              <a:ext uri="{FF2B5EF4-FFF2-40B4-BE49-F238E27FC236}">
                <a16:creationId xmlns:a16="http://schemas.microsoft.com/office/drawing/2014/main" id="{0E073E86-FCB4-2848-ADD9-02475CEA4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>
            <a:extLst>
              <a:ext uri="{FF2B5EF4-FFF2-40B4-BE49-F238E27FC236}">
                <a16:creationId xmlns:a16="http://schemas.microsoft.com/office/drawing/2014/main" id="{462D687D-C302-CF4F-A0FD-C1E3E14D6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772317-3908-9241-87ED-7AECD52B6C37}" type="slidenum">
              <a:rPr kumimoji="0" lang="da-DK" altLang="da-DK"/>
              <a:pPr>
                <a:spcBef>
                  <a:spcPct val="0"/>
                </a:spcBef>
              </a:pPr>
              <a:t>17</a:t>
            </a:fld>
            <a:endParaRPr kumimoji="0" lang="da-DK" altLang="da-DK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137AF495-FA02-E741-B3F1-292D54AAC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E4C5E2B-F582-9F46-B045-2D2A8E0E5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262623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5" name="Rectangle 7">
            <a:extLst>
              <a:ext uri="{FF2B5EF4-FFF2-40B4-BE49-F238E27FC236}">
                <a16:creationId xmlns:a16="http://schemas.microsoft.com/office/drawing/2014/main" id="{96CBB178-3EEE-0341-8F53-985FDFA988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A55DF5F-2E6C-9F4C-A5CE-E4337686D91D}" type="slidenum">
              <a:rPr kumimoji="0" lang="da-DK" altLang="da-DK"/>
              <a:pPr>
                <a:spcBef>
                  <a:spcPct val="0"/>
                </a:spcBef>
              </a:pPr>
              <a:t>18</a:t>
            </a:fld>
            <a:endParaRPr kumimoji="0" lang="da-DK" altLang="da-DK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F2356B4C-8CE2-3844-ACEB-EA6B4FACD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41E07273-B98B-5D42-85C0-C6CE0D906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FC5233-DB66-9B4E-8ECF-61D033BCB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4C3CC-E437-3143-8AB0-73F02D01BBD9}" type="slidenum">
              <a:rPr lang="da-DK" altLang="da-DE"/>
              <a:pPr/>
              <a:t>19</a:t>
            </a:fld>
            <a:endParaRPr lang="da-DK" altLang="da-DE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D45704A-0E33-8C44-837D-1D9722CB15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EEBAF06-ADC9-D842-96F9-664763BDA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E" altLang="da-DE"/>
          </a:p>
        </p:txBody>
      </p:sp>
    </p:spTree>
    <p:extLst>
      <p:ext uri="{BB962C8B-B14F-4D97-AF65-F5344CB8AC3E}">
        <p14:creationId xmlns:p14="http://schemas.microsoft.com/office/powerpoint/2010/main" val="28726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>
            <a:extLst>
              <a:ext uri="{FF2B5EF4-FFF2-40B4-BE49-F238E27FC236}">
                <a16:creationId xmlns:a16="http://schemas.microsoft.com/office/drawing/2014/main" id="{28E6D8ED-3E45-E049-AC81-2E4F3960D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94FA16-0704-9B45-9B0E-870C8A1ABF81}" type="slidenum">
              <a:rPr kumimoji="0" lang="da-DK" altLang="da-DK"/>
              <a:pPr>
                <a:spcBef>
                  <a:spcPct val="0"/>
                </a:spcBef>
              </a:pPr>
              <a:t>2</a:t>
            </a:fld>
            <a:endParaRPr kumimoji="0" lang="da-DK" altLang="da-DK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7FCC248B-C144-4E49-85C4-021677119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05AAC229-65C6-A946-8835-5C8424E7A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ECBA49-035B-A44A-8C22-0A627E8749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83032-E475-0B4E-A3AA-A27DE48C3C70}" type="slidenum">
              <a:rPr lang="da-DK" altLang="da-DE"/>
              <a:pPr/>
              <a:t>20</a:t>
            </a:fld>
            <a:endParaRPr lang="da-DK" altLang="da-DE"/>
          </a:p>
        </p:txBody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A272AE96-1778-484E-9414-38B60776E9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1089B46-5A58-4943-819F-49C22D9AF8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E" altLang="da-DE"/>
          </a:p>
        </p:txBody>
      </p:sp>
    </p:spTree>
    <p:extLst>
      <p:ext uri="{BB962C8B-B14F-4D97-AF65-F5344CB8AC3E}">
        <p14:creationId xmlns:p14="http://schemas.microsoft.com/office/powerpoint/2010/main" val="287058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8E6237F-9A0A-7046-9174-A28C71555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C3E32-BA6F-0B46-9F71-C8B54C769393}" type="slidenum">
              <a:rPr lang="da-DK" altLang="da-DE"/>
              <a:pPr/>
              <a:t>21</a:t>
            </a:fld>
            <a:endParaRPr lang="da-DK" altLang="da-DE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4AB83E6C-38FA-E14F-BFB2-EE1915C333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84F537D-D0DF-9749-BB78-CA824D47DD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E" altLang="da-DE"/>
          </a:p>
        </p:txBody>
      </p:sp>
    </p:spTree>
    <p:extLst>
      <p:ext uri="{BB962C8B-B14F-4D97-AF65-F5344CB8AC3E}">
        <p14:creationId xmlns:p14="http://schemas.microsoft.com/office/powerpoint/2010/main" val="34445610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3" name="Rectangle 7">
            <a:extLst>
              <a:ext uri="{FF2B5EF4-FFF2-40B4-BE49-F238E27FC236}">
                <a16:creationId xmlns:a16="http://schemas.microsoft.com/office/drawing/2014/main" id="{CE4F716C-3E94-C24D-B475-6F3048967E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958F04-79D1-0E47-9A67-CE9705407CBE}" type="slidenum">
              <a:rPr kumimoji="0" lang="da-DK" altLang="da-DK"/>
              <a:pPr>
                <a:spcBef>
                  <a:spcPct val="0"/>
                </a:spcBef>
              </a:pPr>
              <a:t>22</a:t>
            </a:fld>
            <a:endParaRPr kumimoji="0" lang="da-DK" altLang="da-DK"/>
          </a:p>
        </p:txBody>
      </p:sp>
      <p:sp>
        <p:nvSpPr>
          <p:cNvPr id="177154" name="Rectangle 2">
            <a:extLst>
              <a:ext uri="{FF2B5EF4-FFF2-40B4-BE49-F238E27FC236}">
                <a16:creationId xmlns:a16="http://schemas.microsoft.com/office/drawing/2014/main" id="{F4C57D06-5B90-6F47-92AC-B6CACE7BCF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598038BF-06FD-CF43-AC73-B819BA3707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7">
            <a:extLst>
              <a:ext uri="{FF2B5EF4-FFF2-40B4-BE49-F238E27FC236}">
                <a16:creationId xmlns:a16="http://schemas.microsoft.com/office/drawing/2014/main" id="{FB12968A-A9FC-ED45-A2C0-2ECECBF644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EE76FC-8922-104D-BD7C-661912C277BE}" type="slidenum">
              <a:rPr kumimoji="0" lang="da-DK" altLang="da-DK"/>
              <a:pPr>
                <a:spcBef>
                  <a:spcPct val="0"/>
                </a:spcBef>
              </a:pPr>
              <a:t>23</a:t>
            </a:fld>
            <a:endParaRPr kumimoji="0" lang="da-DK" altLang="da-DK"/>
          </a:p>
        </p:txBody>
      </p:sp>
      <p:sp>
        <p:nvSpPr>
          <p:cNvPr id="179202" name="Rectangle 2">
            <a:extLst>
              <a:ext uri="{FF2B5EF4-FFF2-40B4-BE49-F238E27FC236}">
                <a16:creationId xmlns:a16="http://schemas.microsoft.com/office/drawing/2014/main" id="{936955CC-0893-9F4F-87B6-3C09C99B5A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>
            <a:extLst>
              <a:ext uri="{FF2B5EF4-FFF2-40B4-BE49-F238E27FC236}">
                <a16:creationId xmlns:a16="http://schemas.microsoft.com/office/drawing/2014/main" id="{EEF78962-8852-5049-AFC2-DBDBE3CAB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49" name="Rectangle 7">
            <a:extLst>
              <a:ext uri="{FF2B5EF4-FFF2-40B4-BE49-F238E27FC236}">
                <a16:creationId xmlns:a16="http://schemas.microsoft.com/office/drawing/2014/main" id="{31267E45-02AE-4C47-BC56-1999E3B45E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ABC219-F116-014D-A040-67053A343AC3}" type="slidenum">
              <a:rPr kumimoji="0" lang="da-DK" altLang="da-DK"/>
              <a:pPr>
                <a:spcBef>
                  <a:spcPct val="0"/>
                </a:spcBef>
              </a:pPr>
              <a:t>24</a:t>
            </a:fld>
            <a:endParaRPr kumimoji="0" lang="da-DK" altLang="da-DK"/>
          </a:p>
        </p:txBody>
      </p:sp>
      <p:sp>
        <p:nvSpPr>
          <p:cNvPr id="181250" name="Rectangle 2">
            <a:extLst>
              <a:ext uri="{FF2B5EF4-FFF2-40B4-BE49-F238E27FC236}">
                <a16:creationId xmlns:a16="http://schemas.microsoft.com/office/drawing/2014/main" id="{25A41DDC-9AAE-0145-847F-2A840C0209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>
            <a:extLst>
              <a:ext uri="{FF2B5EF4-FFF2-40B4-BE49-F238E27FC236}">
                <a16:creationId xmlns:a16="http://schemas.microsoft.com/office/drawing/2014/main" id="{AEAC2BC1-0C53-0F41-AF65-AD570DE88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Rectangle 7">
            <a:extLst>
              <a:ext uri="{FF2B5EF4-FFF2-40B4-BE49-F238E27FC236}">
                <a16:creationId xmlns:a16="http://schemas.microsoft.com/office/drawing/2014/main" id="{811DE864-1793-9A48-8123-2693F2A16E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B6C540-A614-AB4E-986B-B7E3E1DEE381}" type="slidenum">
              <a:rPr kumimoji="0" lang="da-DK" altLang="da-DK"/>
              <a:pPr>
                <a:spcBef>
                  <a:spcPct val="0"/>
                </a:spcBef>
              </a:pPr>
              <a:t>25</a:t>
            </a:fld>
            <a:endParaRPr kumimoji="0" lang="da-DK" altLang="da-DK"/>
          </a:p>
        </p:txBody>
      </p:sp>
      <p:sp>
        <p:nvSpPr>
          <p:cNvPr id="183298" name="Rectangle 2">
            <a:extLst>
              <a:ext uri="{FF2B5EF4-FFF2-40B4-BE49-F238E27FC236}">
                <a16:creationId xmlns:a16="http://schemas.microsoft.com/office/drawing/2014/main" id="{FEECC030-259A-EB4D-9FC9-CCBD060D88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>
            <a:extLst>
              <a:ext uri="{FF2B5EF4-FFF2-40B4-BE49-F238E27FC236}">
                <a16:creationId xmlns:a16="http://schemas.microsoft.com/office/drawing/2014/main" id="{53DBF5F1-0C6B-564D-AA63-11855F2DD8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5" name="Rectangle 7">
            <a:extLst>
              <a:ext uri="{FF2B5EF4-FFF2-40B4-BE49-F238E27FC236}">
                <a16:creationId xmlns:a16="http://schemas.microsoft.com/office/drawing/2014/main" id="{022A242E-8B9E-B049-AC69-BA2602FF5D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D07532-27BD-834A-9860-EBC2A75198DA}" type="slidenum">
              <a:rPr kumimoji="0" lang="da-DK" altLang="da-DK"/>
              <a:pPr>
                <a:spcBef>
                  <a:spcPct val="0"/>
                </a:spcBef>
              </a:pPr>
              <a:t>26</a:t>
            </a:fld>
            <a:endParaRPr kumimoji="0" lang="da-DK" altLang="da-DK"/>
          </a:p>
        </p:txBody>
      </p:sp>
      <p:sp>
        <p:nvSpPr>
          <p:cNvPr id="185346" name="Rectangle 2">
            <a:extLst>
              <a:ext uri="{FF2B5EF4-FFF2-40B4-BE49-F238E27FC236}">
                <a16:creationId xmlns:a16="http://schemas.microsoft.com/office/drawing/2014/main" id="{E29D8FDE-EF2B-7E4B-BF29-5DF38E6604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43789AD8-C412-444B-8045-D9320EA8EF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Rectangle 7">
            <a:extLst>
              <a:ext uri="{FF2B5EF4-FFF2-40B4-BE49-F238E27FC236}">
                <a16:creationId xmlns:a16="http://schemas.microsoft.com/office/drawing/2014/main" id="{687BA7AD-3BAC-2B40-980A-8036E1A3A3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DA3295E-B4E1-A447-9F30-6DAE583FA6C1}" type="slidenum">
              <a:rPr kumimoji="0" lang="da-DK" altLang="da-DK"/>
              <a:pPr>
                <a:spcBef>
                  <a:spcPct val="0"/>
                </a:spcBef>
              </a:pPr>
              <a:t>27</a:t>
            </a:fld>
            <a:endParaRPr kumimoji="0" lang="da-DK" altLang="da-DK"/>
          </a:p>
        </p:txBody>
      </p:sp>
      <p:sp>
        <p:nvSpPr>
          <p:cNvPr id="187394" name="Rectangle 2">
            <a:extLst>
              <a:ext uri="{FF2B5EF4-FFF2-40B4-BE49-F238E27FC236}">
                <a16:creationId xmlns:a16="http://schemas.microsoft.com/office/drawing/2014/main" id="{44364883-D937-9848-8460-1FC3ABEA7F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>
            <a:extLst>
              <a:ext uri="{FF2B5EF4-FFF2-40B4-BE49-F238E27FC236}">
                <a16:creationId xmlns:a16="http://schemas.microsoft.com/office/drawing/2014/main" id="{2C079FFF-E51A-6D44-A619-C4696DF3E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>
            <a:extLst>
              <a:ext uri="{FF2B5EF4-FFF2-40B4-BE49-F238E27FC236}">
                <a16:creationId xmlns:a16="http://schemas.microsoft.com/office/drawing/2014/main" id="{9E7AEDD9-46CE-ED40-8D6B-FDF35E0923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5AD180-2346-4D44-AE22-26E9FC8823B6}" type="slidenum">
              <a:rPr kumimoji="0" lang="da-DK" altLang="da-DK"/>
              <a:pPr>
                <a:spcBef>
                  <a:spcPct val="0"/>
                </a:spcBef>
              </a:pPr>
              <a:t>28</a:t>
            </a:fld>
            <a:endParaRPr kumimoji="0" lang="da-DK" altLang="da-DK"/>
          </a:p>
        </p:txBody>
      </p:sp>
      <p:sp>
        <p:nvSpPr>
          <p:cNvPr id="189442" name="Rectangle 2">
            <a:extLst>
              <a:ext uri="{FF2B5EF4-FFF2-40B4-BE49-F238E27FC236}">
                <a16:creationId xmlns:a16="http://schemas.microsoft.com/office/drawing/2014/main" id="{C1F0F33C-4515-8942-B759-C163511D3C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id="{A1FAD59F-12B6-D24C-81C5-09AB81FCC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Rectangle 7">
            <a:extLst>
              <a:ext uri="{FF2B5EF4-FFF2-40B4-BE49-F238E27FC236}">
                <a16:creationId xmlns:a16="http://schemas.microsoft.com/office/drawing/2014/main" id="{48CA909F-E7F2-B64E-BAB2-3E8D1B86F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BDEC54-AD24-0D4B-9B45-11515F1D746D}" type="slidenum">
              <a:rPr kumimoji="0" lang="da-DK" altLang="da-DK"/>
              <a:pPr>
                <a:spcBef>
                  <a:spcPct val="0"/>
                </a:spcBef>
              </a:pPr>
              <a:t>29</a:t>
            </a:fld>
            <a:endParaRPr kumimoji="0" lang="da-DK" altLang="da-DK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C4450B8B-0D9F-C042-A23C-05B009E025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6A9277B9-7F34-8A48-A24F-461B93B3C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7">
            <a:extLst>
              <a:ext uri="{FF2B5EF4-FFF2-40B4-BE49-F238E27FC236}">
                <a16:creationId xmlns:a16="http://schemas.microsoft.com/office/drawing/2014/main" id="{28E6D8ED-3E45-E049-AC81-2E4F3960D3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94FA16-0704-9B45-9B0E-870C8A1ABF81}" type="slidenum">
              <a:rPr kumimoji="0" lang="da-DK" altLang="da-DK"/>
              <a:pPr>
                <a:spcBef>
                  <a:spcPct val="0"/>
                </a:spcBef>
              </a:pPr>
              <a:t>3</a:t>
            </a:fld>
            <a:endParaRPr kumimoji="0" lang="da-DK" altLang="da-DK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7FCC248B-C144-4E49-85C4-0216771192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05AAC229-65C6-A946-8835-5C8424E7A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7599443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7" name="Rectangle 7">
            <a:extLst>
              <a:ext uri="{FF2B5EF4-FFF2-40B4-BE49-F238E27FC236}">
                <a16:creationId xmlns:a16="http://schemas.microsoft.com/office/drawing/2014/main" id="{3814A3D6-8788-2F43-8899-8C6301ADC1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0BAD38-8D1E-5C4B-B98D-C3787D97EA5E}" type="slidenum">
              <a:rPr kumimoji="0" lang="da-DK" altLang="da-DK"/>
              <a:pPr>
                <a:spcBef>
                  <a:spcPct val="0"/>
                </a:spcBef>
              </a:pPr>
              <a:t>30</a:t>
            </a:fld>
            <a:endParaRPr kumimoji="0" lang="da-DK" altLang="da-DK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06B9492B-E256-554C-B569-2557CB3A80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AC5F66F5-52CE-6F4B-ABD2-58C1A1122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7">
            <a:extLst>
              <a:ext uri="{FF2B5EF4-FFF2-40B4-BE49-F238E27FC236}">
                <a16:creationId xmlns:a16="http://schemas.microsoft.com/office/drawing/2014/main" id="{A213CBFC-57F3-934D-BF54-329106411B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6E90D11-A9EA-294E-87BC-D18439C9A35F}" type="slidenum">
              <a:rPr kumimoji="0" lang="da-DK" altLang="da-DK"/>
              <a:pPr>
                <a:spcBef>
                  <a:spcPct val="0"/>
                </a:spcBef>
              </a:pPr>
              <a:t>31</a:t>
            </a:fld>
            <a:endParaRPr kumimoji="0" lang="da-DK" altLang="da-DK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B1EB6384-FB76-E44A-A0A2-EA48B12D99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A0B63FB8-9875-9448-8BFD-60130CDCB0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Rectangle 7">
            <a:extLst>
              <a:ext uri="{FF2B5EF4-FFF2-40B4-BE49-F238E27FC236}">
                <a16:creationId xmlns:a16="http://schemas.microsoft.com/office/drawing/2014/main" id="{89884F1A-EAB6-A841-A113-675D2672A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484A35-2282-7A45-828F-64D206D07D27}" type="slidenum">
              <a:rPr kumimoji="0" lang="da-DK" altLang="da-DK"/>
              <a:pPr>
                <a:spcBef>
                  <a:spcPct val="0"/>
                </a:spcBef>
              </a:pPr>
              <a:t>4</a:t>
            </a:fld>
            <a:endParaRPr kumimoji="0" lang="da-DK" altLang="da-DK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1540E5C8-EE98-884A-B18C-DEA2B7A940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16296567-101C-2D4F-950C-32F4B1A965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7">
            <a:extLst>
              <a:ext uri="{FF2B5EF4-FFF2-40B4-BE49-F238E27FC236}">
                <a16:creationId xmlns:a16="http://schemas.microsoft.com/office/drawing/2014/main" id="{462D687D-C302-CF4F-A0FD-C1E3E14D6B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772317-3908-9241-87ED-7AECD52B6C37}" type="slidenum">
              <a:rPr kumimoji="0" lang="da-DK" altLang="da-DK"/>
              <a:pPr>
                <a:spcBef>
                  <a:spcPct val="0"/>
                </a:spcBef>
              </a:pPr>
              <a:t>5</a:t>
            </a:fld>
            <a:endParaRPr kumimoji="0" lang="da-DK" altLang="da-DK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137AF495-FA02-E741-B3F1-292D54AACA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DE4C5E2B-F582-9F46-B045-2D2A8E0E5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Rectangle 7">
            <a:extLst>
              <a:ext uri="{FF2B5EF4-FFF2-40B4-BE49-F238E27FC236}">
                <a16:creationId xmlns:a16="http://schemas.microsoft.com/office/drawing/2014/main" id="{DDE0C67A-C7D5-AC4E-8DCF-109156675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1C75EE8-8FF1-1A44-8670-391F33D0ABEA}" type="slidenum">
              <a:rPr kumimoji="0" lang="da-DK" altLang="da-DK"/>
              <a:pPr>
                <a:spcBef>
                  <a:spcPct val="0"/>
                </a:spcBef>
              </a:pPr>
              <a:t>6</a:t>
            </a:fld>
            <a:endParaRPr kumimoji="0" lang="da-DK" altLang="da-DK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13B1D4EF-4E47-9543-AA06-EE555D6B1A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807C4B7D-8CB0-144F-A3D4-2D05FAB53E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7">
            <a:extLst>
              <a:ext uri="{FF2B5EF4-FFF2-40B4-BE49-F238E27FC236}">
                <a16:creationId xmlns:a16="http://schemas.microsoft.com/office/drawing/2014/main" id="{F59F436F-9DD6-DD43-B9D5-8528B5A64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77664A-8B07-0D46-BC3B-E3CA662A45F1}" type="slidenum">
              <a:rPr kumimoji="0" lang="da-DK" altLang="da-DK"/>
              <a:pPr>
                <a:spcBef>
                  <a:spcPct val="0"/>
                </a:spcBef>
              </a:pPr>
              <a:t>7</a:t>
            </a:fld>
            <a:endParaRPr kumimoji="0" lang="da-DK" altLang="da-DK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86F31A47-C152-984F-8FA0-FA05BCB026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0D21A869-6915-F14D-9AAD-F99551D4B7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7">
            <a:extLst>
              <a:ext uri="{FF2B5EF4-FFF2-40B4-BE49-F238E27FC236}">
                <a16:creationId xmlns:a16="http://schemas.microsoft.com/office/drawing/2014/main" id="{FAA0AE61-89F4-B645-B163-F72617A099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0D6FBE-5C98-8A43-AE66-D992D31FB050}" type="slidenum">
              <a:rPr kumimoji="0" lang="da-DK" altLang="da-DK"/>
              <a:pPr>
                <a:spcBef>
                  <a:spcPct val="0"/>
                </a:spcBef>
              </a:pPr>
              <a:t>8</a:t>
            </a:fld>
            <a:endParaRPr kumimoji="0" lang="da-DK" altLang="da-DK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C58E6833-F36E-FC4F-B338-788929CC4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DB545B1E-D21F-EF41-8AED-5A481E986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7">
            <a:extLst>
              <a:ext uri="{FF2B5EF4-FFF2-40B4-BE49-F238E27FC236}">
                <a16:creationId xmlns:a16="http://schemas.microsoft.com/office/drawing/2014/main" id="{6CEA5561-1855-CE40-918B-7B0FA765E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F3FFEA-80FF-3E40-978F-7B0ACB749E35}" type="slidenum">
              <a:rPr kumimoji="0" lang="da-DK" altLang="da-DK"/>
              <a:pPr>
                <a:spcBef>
                  <a:spcPct val="0"/>
                </a:spcBef>
              </a:pPr>
              <a:t>9</a:t>
            </a:fld>
            <a:endParaRPr kumimoji="0" lang="da-DK" altLang="da-DK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13CC6EE6-D9D0-444A-87DE-2CBCD28F67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1151CF27-6B74-144D-B052-7C042209EE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4350" y="1644651"/>
            <a:ext cx="5421238" cy="1951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9648641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0" y="1644650"/>
            <a:ext cx="4552950" cy="4651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19700" y="1644650"/>
            <a:ext cx="4552950" cy="4651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8418586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0590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9162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549275"/>
            <a:ext cx="9258300" cy="117475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14FD4B-7E0E-5346-9356-5663C8DF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403975"/>
            <a:ext cx="2400300" cy="4905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4E21D68-3526-4F4D-9A19-0E939483613F}" type="datetime1">
              <a:rPr lang="da-DK"/>
              <a:pPr>
                <a:defRPr/>
              </a:pPr>
              <a:t>01-02-2021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4645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EC851F-A1BC-3240-989D-B1D14FD8E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49275"/>
            <a:ext cx="92583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57" tIns="49528" rIns="99057" bIns="495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pic>
        <p:nvPicPr>
          <p:cNvPr id="1027" name="Picture 47" descr="contra_grafik">
            <a:extLst>
              <a:ext uri="{FF2B5EF4-FFF2-40B4-BE49-F238E27FC236}">
                <a16:creationId xmlns:a16="http://schemas.microsoft.com/office/drawing/2014/main" id="{F2E70373-19F1-B146-AEEA-0B8185585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4" t="21567"/>
          <a:stretch>
            <a:fillRect/>
          </a:stretch>
        </p:blipFill>
        <p:spPr bwMode="auto">
          <a:xfrm>
            <a:off x="0" y="0"/>
            <a:ext cx="35052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3">
            <a:extLst>
              <a:ext uri="{FF2B5EF4-FFF2-40B4-BE49-F238E27FC236}">
                <a16:creationId xmlns:a16="http://schemas.microsoft.com/office/drawing/2014/main" id="{A618571F-C9E7-6E46-BFE9-99AC4739A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4550" cy="704850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7" tIns="49528" rIns="99057" bIns="49528" anchor="ctr"/>
          <a:lstStyle>
            <a:lvl1pPr defTabSz="9906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da-DK" altLang="da-DK" sz="1900">
              <a:latin typeface="Arial" charset="0"/>
            </a:endParaRPr>
          </a:p>
        </p:txBody>
      </p:sp>
      <p:pic>
        <p:nvPicPr>
          <p:cNvPr id="1029" name="Picture 30" descr="contra2008">
            <a:extLst>
              <a:ext uri="{FF2B5EF4-FFF2-40B4-BE49-F238E27FC236}">
                <a16:creationId xmlns:a16="http://schemas.microsoft.com/office/drawing/2014/main" id="{68DE9C1F-2B14-FB43-B28A-0D381F8B8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6115050"/>
            <a:ext cx="1863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transition>
    <p:fade/>
  </p:transition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9pPr>
    </p:titleStyle>
    <p:bodyStyle>
      <a:lvl1pPr marL="371475" indent="-371475" algn="l" defTabSz="9906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09563" algn="l" defTabSz="9906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38250" indent="-247650" algn="l" defTabSz="9906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33550" indent="-247650" algn="l" defTabSz="9906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28850" indent="-247650" algn="l" defTabSz="9906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860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32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04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576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1">
            <a:extLst>
              <a:ext uri="{FF2B5EF4-FFF2-40B4-BE49-F238E27FC236}">
                <a16:creationId xmlns:a16="http://schemas.microsoft.com/office/drawing/2014/main" id="{9184642A-9B34-0342-9A06-960935B6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587625"/>
            <a:ext cx="1054417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 Resultatorienteret </a:t>
            </a:r>
            <a:b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</a:br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virksomhedsledelse</a:t>
            </a:r>
          </a:p>
          <a:p>
            <a:pPr algn="ctr" eaLnBrk="1" hangingPunct="1"/>
            <a:endParaRPr lang="da-DK" altLang="da-DK" sz="5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Omkostninger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5" name="Rectangle 2">
            <a:extLst>
              <a:ext uri="{FF2B5EF4-FFF2-40B4-BE49-F238E27FC236}">
                <a16:creationId xmlns:a16="http://schemas.microsoft.com/office/drawing/2014/main" id="{59EE73EB-E9F6-6A4F-A242-2F217D8C6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931863"/>
            <a:ext cx="99583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Eget forbrug og vedligeholdelse</a:t>
            </a:r>
          </a:p>
        </p:txBody>
      </p:sp>
      <p:sp>
        <p:nvSpPr>
          <p:cNvPr id="159746" name="Rectangle 3">
            <a:extLst>
              <a:ext uri="{FF2B5EF4-FFF2-40B4-BE49-F238E27FC236}">
                <a16:creationId xmlns:a16="http://schemas.microsoft.com/office/drawing/2014/main" id="{4664B203-4A41-9944-91EB-49A88FB08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127375" y="2516188"/>
            <a:ext cx="4895850" cy="2374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288925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Beklædning</a:t>
            </a:r>
          </a:p>
          <a:p>
            <a:pPr marL="288925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Vand</a:t>
            </a:r>
          </a:p>
          <a:p>
            <a:pPr marL="288925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Rengøring</a:t>
            </a:r>
          </a:p>
          <a:p>
            <a:pPr marL="288925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El</a:t>
            </a:r>
          </a:p>
          <a:p>
            <a:pPr marL="288925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Kaffe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>
            <a:extLst>
              <a:ext uri="{FF2B5EF4-FFF2-40B4-BE49-F238E27FC236}">
                <a16:creationId xmlns:a16="http://schemas.microsoft.com/office/drawing/2014/main" id="{B3525056-6838-E845-A752-1AD15E0C9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Husleje</a:t>
            </a:r>
          </a:p>
        </p:txBody>
      </p:sp>
      <p:sp>
        <p:nvSpPr>
          <p:cNvPr id="161794" name="Rectangle 3">
            <a:extLst>
              <a:ext uri="{FF2B5EF4-FFF2-40B4-BE49-F238E27FC236}">
                <a16:creationId xmlns:a16="http://schemas.microsoft.com/office/drawing/2014/main" id="{175B4DFB-1A2D-CD45-99E0-50199724B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06650" y="2444750"/>
            <a:ext cx="5473700" cy="2500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Flere etager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Div. Kroge og hjørner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Let eller besværlig rengøring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Nødvendigt ”fjernlager”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da-DK" altLang="da-DK" sz="1800"/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Vand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Varme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El</a:t>
            </a:r>
          </a:p>
          <a:p>
            <a:pPr marL="476250" indent="-476250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800"/>
              <a:t>Rengøring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1" name="Rectangle 2">
            <a:extLst>
              <a:ext uri="{FF2B5EF4-FFF2-40B4-BE49-F238E27FC236}">
                <a16:creationId xmlns:a16="http://schemas.microsoft.com/office/drawing/2014/main" id="{D6ED5E5F-AECD-8347-BC7A-D63B993C25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931863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Bil/inventar</a:t>
            </a:r>
          </a:p>
        </p:txBody>
      </p:sp>
      <p:sp>
        <p:nvSpPr>
          <p:cNvPr id="163842" name="Rectangle 3">
            <a:extLst>
              <a:ext uri="{FF2B5EF4-FFF2-40B4-BE49-F238E27FC236}">
                <a16:creationId xmlns:a16="http://schemas.microsoft.com/office/drawing/2014/main" id="{95C44BB3-D7E3-9F4D-BC99-F3331A03D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2751138"/>
            <a:ext cx="8743950" cy="2357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 sz="1500" b="1"/>
              <a:t>Bil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Krav og behov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Er bilen økonomisk forsvarlig at anvende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Finansieringsform</a:t>
            </a:r>
          </a:p>
          <a:p>
            <a:pPr eaLnBrk="1" hangingPunct="1">
              <a:buFontTx/>
              <a:buNone/>
            </a:pPr>
            <a:endParaRPr lang="da-DK" altLang="da-DK" sz="1500"/>
          </a:p>
          <a:p>
            <a:pPr eaLnBrk="1" hangingPunct="1">
              <a:buFontTx/>
              <a:buNone/>
            </a:pPr>
            <a:r>
              <a:rPr lang="da-DK" altLang="da-DK" sz="1500" b="1"/>
              <a:t>Inventar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Profil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Effektivitet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2">
            <a:extLst>
              <a:ext uri="{FF2B5EF4-FFF2-40B4-BE49-F238E27FC236}">
                <a16:creationId xmlns:a16="http://schemas.microsoft.com/office/drawing/2014/main" id="{DD7B3E36-861A-B24B-9F09-DD9FFA128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0888" y="404813"/>
            <a:ext cx="9372600" cy="1174750"/>
          </a:xfrm>
          <a:noFill/>
        </p:spPr>
        <p:txBody>
          <a:bodyPr/>
          <a:lstStyle/>
          <a:p>
            <a:pPr eaLnBrk="1" hangingPunct="1"/>
            <a:r>
              <a:rPr lang="da-DK" altLang="da-DK" sz="3600"/>
              <a:t> Opgave</a:t>
            </a:r>
          </a:p>
        </p:txBody>
      </p:sp>
      <p:sp>
        <p:nvSpPr>
          <p:cNvPr id="165890" name="Rectangle 3">
            <a:extLst>
              <a:ext uri="{FF2B5EF4-FFF2-40B4-BE49-F238E27FC236}">
                <a16:creationId xmlns:a16="http://schemas.microsoft.com/office/drawing/2014/main" id="{5D8D87B2-85CE-8841-988F-52E18C0F11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300288"/>
            <a:ext cx="8601075" cy="37258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 b="1"/>
              <a:t>Opgave: Husleje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Du har fået meddelelse om, at huslejen for stationen stiger med kr. 5.000 om måneden.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Der er tre måneders varsel.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Samtidig er din omsætning pr. m2 kr. 1000 for lav pr. år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Samme dag om eftermiddagen meddeler en af dine dygtige medarbejdere, at han har cancer, og ca. 6 mdr. at leve i, men vil gerne fortsætte med at arbejde så lange som muligt.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endParaRPr lang="da-DK" altLang="da-DK" sz="1500"/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Hvilke konsekvenser vil du drage af disse påvirkninger på dine omkostninger?</a:t>
            </a:r>
          </a:p>
        </p:txBody>
      </p:sp>
      <p:pic>
        <p:nvPicPr>
          <p:cNvPr id="165891" name="Picture 4" descr="Opgave">
            <a:extLst>
              <a:ext uri="{FF2B5EF4-FFF2-40B4-BE49-F238E27FC236}">
                <a16:creationId xmlns:a16="http://schemas.microsoft.com/office/drawing/2014/main" id="{A0F7E450-122F-2541-AF1D-54B1D6175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5715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2">
            <a:extLst>
              <a:ext uri="{FF2B5EF4-FFF2-40B4-BE49-F238E27FC236}">
                <a16:creationId xmlns:a16="http://schemas.microsoft.com/office/drawing/2014/main" id="{1E8D0682-45F2-C742-9AC9-D703DB6E9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931863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Administrationsomkostninger</a:t>
            </a:r>
          </a:p>
        </p:txBody>
      </p:sp>
      <p:sp>
        <p:nvSpPr>
          <p:cNvPr id="167938" name="Rectangle 3">
            <a:extLst>
              <a:ext uri="{FF2B5EF4-FFF2-40B4-BE49-F238E27FC236}">
                <a16:creationId xmlns:a16="http://schemas.microsoft.com/office/drawing/2014/main" id="{09225C48-F34F-F34B-8331-78774E1262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7150" y="2554288"/>
            <a:ext cx="8343900" cy="2338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700"/>
              <a:t>Under disse omkostninger hører udgifter til f. eks.: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700"/>
              <a:t>Forsikringer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700"/>
              <a:t>Revisor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700"/>
              <a:t>Kontingenter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Gebyrer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700"/>
              <a:t>Kontorartikler</a:t>
            </a:r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5" name="Rectangle 2">
            <a:extLst>
              <a:ext uri="{FF2B5EF4-FFF2-40B4-BE49-F238E27FC236}">
                <a16:creationId xmlns:a16="http://schemas.microsoft.com/office/drawing/2014/main" id="{4FA1DA84-6BBD-FB45-B745-FC5F813EA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Driftsresultatet</a:t>
            </a:r>
          </a:p>
        </p:txBody>
      </p:sp>
      <p:sp>
        <p:nvSpPr>
          <p:cNvPr id="169986" name="Rectangle 3">
            <a:extLst>
              <a:ext uri="{FF2B5EF4-FFF2-40B4-BE49-F238E27FC236}">
                <a16:creationId xmlns:a16="http://schemas.microsoft.com/office/drawing/2014/main" id="{9C56ABE4-B998-4844-A0D4-96CF8B1822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14488" y="2228850"/>
            <a:ext cx="7488237" cy="2414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da-DK" altLang="da-DK" sz="1800" dirty="0"/>
              <a:t>Driftsresultatet er således et udtryk for, hvorledes man har været i stand til at drive virksomheden.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da-DK" altLang="da-DK" sz="1800" dirty="0"/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da-DK" altLang="da-DK" sz="1800" dirty="0"/>
              <a:t>Det realiserede driftsresultat skal anvendes til:</a:t>
            </a:r>
          </a:p>
          <a:p>
            <a:pPr marL="476250" lvl="1" indent="-285750"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afskrivninger</a:t>
            </a:r>
          </a:p>
          <a:p>
            <a:pPr marL="476250" lvl="1" indent="-285750"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renter</a:t>
            </a:r>
          </a:p>
          <a:p>
            <a:pPr marL="669925" lvl="2" indent="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800" dirty="0"/>
              <a:t> fremmedkapital</a:t>
            </a:r>
          </a:p>
          <a:p>
            <a:pPr marL="669925" lvl="2" indent="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800" dirty="0"/>
              <a:t> egenkapital</a:t>
            </a:r>
          </a:p>
          <a:p>
            <a:pPr marL="476250" lvl="1" indent="-285750"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løn til indehaver/daglig leder</a:t>
            </a:r>
          </a:p>
          <a:p>
            <a:pPr marL="476250" lvl="1" indent="-285750" eaLnBrk="1" hangingPunct="1">
              <a:lnSpc>
                <a:spcPct val="11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fremtidige investeringer.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Rectangle 2">
            <a:extLst>
              <a:ext uri="{FF2B5EF4-FFF2-40B4-BE49-F238E27FC236}">
                <a16:creationId xmlns:a16="http://schemas.microsoft.com/office/drawing/2014/main" id="{0AE5B1F0-91E8-E842-8554-5068436D7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Tilfredsstillende resultat</a:t>
            </a:r>
          </a:p>
        </p:txBody>
      </p:sp>
      <p:sp>
        <p:nvSpPr>
          <p:cNvPr id="172034" name="Rectangle 3">
            <a:extLst>
              <a:ext uri="{FF2B5EF4-FFF2-40B4-BE49-F238E27FC236}">
                <a16:creationId xmlns:a16="http://schemas.microsoft.com/office/drawing/2014/main" id="{53BFB276-6828-9444-9C4A-2CBB57E3F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30388" y="2876550"/>
            <a:ext cx="5834062" cy="1781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da-DK" altLang="da-DK" sz="1500"/>
              <a:t>Budgettet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da-DK" altLang="da-DK" sz="1500"/>
              <a:t>Gennemførte handlinger/aktiviteter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da-DK" altLang="da-DK" sz="1500"/>
              <a:t>Sidste års resultat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da-DK" altLang="da-DK" sz="1500"/>
              <a:t>Interne/eksterne forhold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4">
            <a:extLst>
              <a:ext uri="{FF2B5EF4-FFF2-40B4-BE49-F238E27FC236}">
                <a16:creationId xmlns:a16="http://schemas.microsoft.com/office/drawing/2014/main" id="{625162B0-21BE-2740-9902-13FFF4E3B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Nulpunktsomsætning løn</a:t>
            </a:r>
          </a:p>
        </p:txBody>
      </p:sp>
      <p:graphicFrame>
        <p:nvGraphicFramePr>
          <p:cNvPr id="149506" name="Object 3">
            <a:extLst>
              <a:ext uri="{FF2B5EF4-FFF2-40B4-BE49-F238E27FC236}">
                <a16:creationId xmlns:a16="http://schemas.microsoft.com/office/drawing/2014/main" id="{D33F2194-1976-274F-85F5-79229DCF59A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22363" y="2876550"/>
          <a:ext cx="8485187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5181600" imgH="1625600" progId="Word.Document.8">
                  <p:embed/>
                </p:oleObj>
              </mc:Choice>
              <mc:Fallback>
                <p:oleObj name="Dokument" r:id="rId3" imgW="5181600" imgH="1625600" progId="Word.Document.8">
                  <p:embed/>
                  <p:pic>
                    <p:nvPicPr>
                      <p:cNvPr id="149506" name="Object 3">
                        <a:extLst>
                          <a:ext uri="{FF2B5EF4-FFF2-40B4-BE49-F238E27FC236}">
                            <a16:creationId xmlns:a16="http://schemas.microsoft.com/office/drawing/2014/main" id="{D33F2194-1976-274F-85F5-79229DCF59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2876550"/>
                        <a:ext cx="8485187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791234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Rectangle 2">
            <a:extLst>
              <a:ext uri="{FF2B5EF4-FFF2-40B4-BE49-F238E27FC236}">
                <a16:creationId xmlns:a16="http://schemas.microsoft.com/office/drawing/2014/main" id="{3D7F1267-3F56-4F4A-AC44-1F5C8B4225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87645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Fastholdelse af resultat</a:t>
            </a:r>
          </a:p>
        </p:txBody>
      </p:sp>
      <p:sp>
        <p:nvSpPr>
          <p:cNvPr id="174082" name="Rectangle 3">
            <a:extLst>
              <a:ext uri="{FF2B5EF4-FFF2-40B4-BE49-F238E27FC236}">
                <a16:creationId xmlns:a16="http://schemas.microsoft.com/office/drawing/2014/main" id="{F058E53D-F1D8-AA4F-92A1-EAE6F17B8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1939925"/>
            <a:ext cx="8743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		Kr. (1000)	%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Omsætning	5.000,-	100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Vareforbrug	3.000,-	60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DB		2.000,-	40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Omkostninger	1.500,-	30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Resultat	500,-	10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endParaRPr lang="da-DK" altLang="da-DK" sz="15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Vi ansætter 1 ny medarbejder løn omk. Pr. år		270.720,-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endParaRPr lang="da-DK" altLang="da-DK" sz="1500" dirty="0"/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		Kr. (1000)	%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Omsætning	5.903,-	100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Vareforbrug	3.542,-	60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DB		2.361,-	40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Omkostninger	1.771,-	30</a:t>
            </a:r>
          </a:p>
          <a:p>
            <a:pPr eaLnBrk="1" hangingPunct="1">
              <a:lnSpc>
                <a:spcPct val="90000"/>
              </a:lnSpc>
              <a:buFontTx/>
              <a:buNone/>
              <a:tabLst>
                <a:tab pos="3810000" algn="r"/>
                <a:tab pos="5613400" algn="r"/>
              </a:tabLst>
            </a:pPr>
            <a:r>
              <a:rPr lang="da-DK" altLang="da-DK" sz="1500" dirty="0"/>
              <a:t>Resultat	590,-	10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539A8EAE-5318-7D48-845E-0E258A74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043" y="711376"/>
            <a:ext cx="5997751" cy="5952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>
            <a:extLst>
              <a:ext uri="{FF2B5EF4-FFF2-40B4-BE49-F238E27FC236}">
                <a16:creationId xmlns:a16="http://schemas.microsoft.com/office/drawing/2014/main" id="{2E4A1EC2-A821-FF49-988B-09A92029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32" y="786430"/>
            <a:ext cx="5921067" cy="587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766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>
            <a:extLst>
              <a:ext uri="{FF2B5EF4-FFF2-40B4-BE49-F238E27FC236}">
                <a16:creationId xmlns:a16="http://schemas.microsoft.com/office/drawing/2014/main" id="{7EF44262-43E9-F044-AF70-C051BEB26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45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Omkostninger</a:t>
            </a:r>
          </a:p>
        </p:txBody>
      </p:sp>
      <p:sp>
        <p:nvSpPr>
          <p:cNvPr id="145410" name="Rectangle 3">
            <a:extLst>
              <a:ext uri="{FF2B5EF4-FFF2-40B4-BE49-F238E27FC236}">
                <a16:creationId xmlns:a16="http://schemas.microsoft.com/office/drawing/2014/main" id="{8807A54B-1FCE-F647-AA10-1F1596163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7150" y="2608263"/>
            <a:ext cx="8240713" cy="228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Personale omkostninger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Salgsomkostninger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Husleje omkostninger, herunder diverse forbrug og vedligeholdelse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Adm. omkostninger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572BDC4-6A79-4B44-9D66-4BA371500A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2665" y="711377"/>
            <a:ext cx="8066617" cy="962642"/>
          </a:xfrm>
        </p:spPr>
        <p:txBody>
          <a:bodyPr/>
          <a:lstStyle/>
          <a:p>
            <a:pPr marL="453594" indent="-453594"/>
            <a:r>
              <a:rPr lang="da-DK" altLang="da-DE" b="1"/>
              <a:t>Hvordan påvirkes den økonomiske situation? </a:t>
            </a:r>
          </a:p>
        </p:txBody>
      </p:sp>
      <p:sp>
        <p:nvSpPr>
          <p:cNvPr id="79875" name="AutoShape 3">
            <a:extLst>
              <a:ext uri="{FF2B5EF4-FFF2-40B4-BE49-F238E27FC236}">
                <a16:creationId xmlns:a16="http://schemas.microsoft.com/office/drawing/2014/main" id="{F30692FC-4015-A642-B61A-ED55C5A9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6374" y="2044392"/>
            <a:ext cx="221897" cy="296951"/>
          </a:xfrm>
          <a:prstGeom prst="down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E" sz="2467"/>
          </a:p>
        </p:txBody>
      </p:sp>
      <p:sp>
        <p:nvSpPr>
          <p:cNvPr id="79876" name="AutoShape 4">
            <a:extLst>
              <a:ext uri="{FF2B5EF4-FFF2-40B4-BE49-F238E27FC236}">
                <a16:creationId xmlns:a16="http://schemas.microsoft.com/office/drawing/2014/main" id="{64C34C05-13EF-424E-98A7-870F7993A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92438" y="2044392"/>
            <a:ext cx="221897" cy="296951"/>
          </a:xfrm>
          <a:prstGeom prst="down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E" sz="2467"/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F966B1F9-8562-A247-AF28-90DF254612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9243" y="1822494"/>
            <a:ext cx="8585465" cy="3922360"/>
          </a:xfrm>
          <a:noFill/>
          <a:ln/>
        </p:spPr>
        <p:txBody>
          <a:bodyPr/>
          <a:lstStyle/>
          <a:p>
            <a:pPr marL="548229" indent="-548229">
              <a:lnSpc>
                <a:spcPct val="150000"/>
              </a:lnSpc>
              <a:buNone/>
            </a:pPr>
            <a:r>
              <a:rPr lang="da-DK" altLang="da-DE" sz="1644"/>
              <a:t>        En kunde betaler sin faktura	  			 L:	  S:</a:t>
            </a:r>
          </a:p>
        </p:txBody>
      </p:sp>
      <p:pic>
        <p:nvPicPr>
          <p:cNvPr id="79878" name="Picture 6">
            <a:extLst>
              <a:ext uri="{FF2B5EF4-FFF2-40B4-BE49-F238E27FC236}">
                <a16:creationId xmlns:a16="http://schemas.microsoft.com/office/drawing/2014/main" id="{ED6D55EF-F3A4-A648-B4EB-65ADC697D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8" t="18524" r="55893" b="41626"/>
          <a:stretch>
            <a:fillRect/>
          </a:stretch>
        </p:blipFill>
        <p:spPr bwMode="auto">
          <a:xfrm>
            <a:off x="2182152" y="2499607"/>
            <a:ext cx="5477271" cy="420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79" name="AutoShape 7">
            <a:extLst>
              <a:ext uri="{FF2B5EF4-FFF2-40B4-BE49-F238E27FC236}">
                <a16:creationId xmlns:a16="http://schemas.microsoft.com/office/drawing/2014/main" id="{1BF1A7BB-5363-F84E-8C56-969860DDE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2535" y="2024813"/>
            <a:ext cx="296951" cy="221897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E" sz="2467"/>
          </a:p>
        </p:txBody>
      </p:sp>
      <p:sp>
        <p:nvSpPr>
          <p:cNvPr id="79880" name="AutoShape 8">
            <a:extLst>
              <a:ext uri="{FF2B5EF4-FFF2-40B4-BE49-F238E27FC236}">
                <a16:creationId xmlns:a16="http://schemas.microsoft.com/office/drawing/2014/main" id="{4F04E80E-89C5-BD43-9139-807668D443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3494" y="2008497"/>
            <a:ext cx="296951" cy="221897"/>
          </a:xfrm>
          <a:prstGeom prst="rightArrow">
            <a:avLst>
              <a:gd name="adj1" fmla="val 50000"/>
              <a:gd name="adj2" fmla="val 33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E" sz="2467"/>
          </a:p>
        </p:txBody>
      </p:sp>
    </p:spTree>
    <p:extLst>
      <p:ext uri="{BB962C8B-B14F-4D97-AF65-F5344CB8AC3E}">
        <p14:creationId xmlns:p14="http://schemas.microsoft.com/office/powerpoint/2010/main" val="56098986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>
            <a:extLst>
              <a:ext uri="{FF2B5EF4-FFF2-40B4-BE49-F238E27FC236}">
                <a16:creationId xmlns:a16="http://schemas.microsoft.com/office/drawing/2014/main" id="{BC71C652-154A-6C45-B480-E24FA5BF8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7" t="62114" r="9232" b="6903"/>
          <a:stretch>
            <a:fillRect/>
          </a:stretch>
        </p:blipFill>
        <p:spPr bwMode="auto">
          <a:xfrm>
            <a:off x="1296194" y="2122708"/>
            <a:ext cx="7547769" cy="428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3" name="Rectangle 3">
            <a:extLst>
              <a:ext uri="{FF2B5EF4-FFF2-40B4-BE49-F238E27FC236}">
                <a16:creationId xmlns:a16="http://schemas.microsoft.com/office/drawing/2014/main" id="{3C808ABA-28C4-644E-A7BF-3FC0665CD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45615" y="727693"/>
            <a:ext cx="8066617" cy="962642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3594" indent="-453594"/>
            <a:r>
              <a:rPr lang="da-DK" altLang="da-DE" b="1"/>
              <a:t>Hvordan påvirkes den økonomiske situation? </a:t>
            </a:r>
          </a:p>
        </p:txBody>
      </p:sp>
      <p:sp>
        <p:nvSpPr>
          <p:cNvPr id="81924" name="Line 4">
            <a:extLst>
              <a:ext uri="{FF2B5EF4-FFF2-40B4-BE49-F238E27FC236}">
                <a16:creationId xmlns:a16="http://schemas.microsoft.com/office/drawing/2014/main" id="{A71D8F16-FADB-A942-B489-25447A76E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899" y="2783505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25" name="Line 5">
            <a:extLst>
              <a:ext uri="{FF2B5EF4-FFF2-40B4-BE49-F238E27FC236}">
                <a16:creationId xmlns:a16="http://schemas.microsoft.com/office/drawing/2014/main" id="{F45196F6-CF9C-6B4E-809F-20E81A20C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4853" y="2783505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26" name="Line 6">
            <a:extLst>
              <a:ext uri="{FF2B5EF4-FFF2-40B4-BE49-F238E27FC236}">
                <a16:creationId xmlns:a16="http://schemas.microsoft.com/office/drawing/2014/main" id="{4DC4C5C9-861E-2441-8A90-B41D3305432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899" y="3380670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27" name="Line 7">
            <a:extLst>
              <a:ext uri="{FF2B5EF4-FFF2-40B4-BE49-F238E27FC236}">
                <a16:creationId xmlns:a16="http://schemas.microsoft.com/office/drawing/2014/main" id="{6934FD94-3430-E948-B561-AA0A8DC8E24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9747" y="3375776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28" name="Line 8">
            <a:extLst>
              <a:ext uri="{FF2B5EF4-FFF2-40B4-BE49-F238E27FC236}">
                <a16:creationId xmlns:a16="http://schemas.microsoft.com/office/drawing/2014/main" id="{732E9F9E-E1D6-AE4C-A0D1-3167146A70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899" y="3716779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29" name="Line 9">
            <a:extLst>
              <a:ext uri="{FF2B5EF4-FFF2-40B4-BE49-F238E27FC236}">
                <a16:creationId xmlns:a16="http://schemas.microsoft.com/office/drawing/2014/main" id="{A7917EA3-555C-0741-9F2D-AFC66481A0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19747" y="3711885"/>
            <a:ext cx="0" cy="295319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0" name="Line 10">
            <a:extLst>
              <a:ext uri="{FF2B5EF4-FFF2-40B4-BE49-F238E27FC236}">
                <a16:creationId xmlns:a16="http://schemas.microsoft.com/office/drawing/2014/main" id="{B537A877-0878-5D46-8618-A8B294C31DE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07899" y="4043098"/>
            <a:ext cx="0" cy="29532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1" name="Line 11">
            <a:extLst>
              <a:ext uri="{FF2B5EF4-FFF2-40B4-BE49-F238E27FC236}">
                <a16:creationId xmlns:a16="http://schemas.microsoft.com/office/drawing/2014/main" id="{B75B0EFB-C9D6-C64E-BED4-0310A92D69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14853" y="4043098"/>
            <a:ext cx="0" cy="29532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2" name="Line 12">
            <a:extLst>
              <a:ext uri="{FF2B5EF4-FFF2-40B4-BE49-F238E27FC236}">
                <a16:creationId xmlns:a16="http://schemas.microsoft.com/office/drawing/2014/main" id="{5EE68823-6028-B94F-BD46-91F46A746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757319" y="4599473"/>
            <a:ext cx="296951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3" name="Line 13">
            <a:extLst>
              <a:ext uri="{FF2B5EF4-FFF2-40B4-BE49-F238E27FC236}">
                <a16:creationId xmlns:a16="http://schemas.microsoft.com/office/drawing/2014/main" id="{3D8BB3BC-9C94-E54E-A58F-7706B69B3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9747" y="4450998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4" name="Line 14">
            <a:extLst>
              <a:ext uri="{FF2B5EF4-FFF2-40B4-BE49-F238E27FC236}">
                <a16:creationId xmlns:a16="http://schemas.microsoft.com/office/drawing/2014/main" id="{DDE9DC9B-CEF1-D94B-94B4-22B1B8BA23B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793" y="4836054"/>
            <a:ext cx="0" cy="29532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5" name="Line 15">
            <a:extLst>
              <a:ext uri="{FF2B5EF4-FFF2-40B4-BE49-F238E27FC236}">
                <a16:creationId xmlns:a16="http://schemas.microsoft.com/office/drawing/2014/main" id="{0F1AE5AB-794A-1441-B846-6569F6AF9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19747" y="4836054"/>
            <a:ext cx="0" cy="29532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6" name="Line 16">
            <a:extLst>
              <a:ext uri="{FF2B5EF4-FFF2-40B4-BE49-F238E27FC236}">
                <a16:creationId xmlns:a16="http://schemas.microsoft.com/office/drawing/2014/main" id="{47F2ED35-8B8B-0143-B051-BB0C2D80D3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811162" y="5191743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7" name="Line 17">
            <a:extLst>
              <a:ext uri="{FF2B5EF4-FFF2-40B4-BE49-F238E27FC236}">
                <a16:creationId xmlns:a16="http://schemas.microsoft.com/office/drawing/2014/main" id="{DFB0DF6B-F927-B343-ADD9-5E78D5C50E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23010" y="5226007"/>
            <a:ext cx="0" cy="295319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8" name="Line 18">
            <a:extLst>
              <a:ext uri="{FF2B5EF4-FFF2-40B4-BE49-F238E27FC236}">
                <a16:creationId xmlns:a16="http://schemas.microsoft.com/office/drawing/2014/main" id="{91164FC3-1807-7A44-B07D-3C9D60E55F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2793" y="5522957"/>
            <a:ext cx="0" cy="295319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39" name="Line 19">
            <a:extLst>
              <a:ext uri="{FF2B5EF4-FFF2-40B4-BE49-F238E27FC236}">
                <a16:creationId xmlns:a16="http://schemas.microsoft.com/office/drawing/2014/main" id="{D632AE01-712F-BC4C-B5B8-49AF86D123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9747" y="5596379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40" name="Line 20">
            <a:extLst>
              <a:ext uri="{FF2B5EF4-FFF2-40B4-BE49-F238E27FC236}">
                <a16:creationId xmlns:a16="http://schemas.microsoft.com/office/drawing/2014/main" id="{EB77539B-D2BF-064D-8E40-38E31A5B73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7899" y="5917804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  <p:sp>
        <p:nvSpPr>
          <p:cNvPr id="81941" name="Line 21">
            <a:extLst>
              <a:ext uri="{FF2B5EF4-FFF2-40B4-BE49-F238E27FC236}">
                <a16:creationId xmlns:a16="http://schemas.microsoft.com/office/drawing/2014/main" id="{EFBBA282-EFDA-4349-A3EA-D5DB7338F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9747" y="5932488"/>
            <a:ext cx="0" cy="296951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E" sz="2467"/>
          </a:p>
        </p:txBody>
      </p:sp>
    </p:spTree>
    <p:extLst>
      <p:ext uri="{BB962C8B-B14F-4D97-AF65-F5344CB8AC3E}">
        <p14:creationId xmlns:p14="http://schemas.microsoft.com/office/powerpoint/2010/main" val="1276068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29" name="Rectangle 2">
            <a:extLst>
              <a:ext uri="{FF2B5EF4-FFF2-40B4-BE49-F238E27FC236}">
                <a16:creationId xmlns:a16="http://schemas.microsoft.com/office/drawing/2014/main" id="{2EC6EAB0-7DD4-724B-A889-7B5E7D1EA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88" y="715963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4000"/>
              <a:t> </a:t>
            </a:r>
            <a:r>
              <a:rPr lang="da-DK" altLang="da-DK" sz="3600"/>
              <a:t>Budgettering</a:t>
            </a:r>
            <a:endParaRPr lang="da-DK" altLang="da-DK" sz="4000"/>
          </a:p>
        </p:txBody>
      </p:sp>
      <p:sp>
        <p:nvSpPr>
          <p:cNvPr id="176130" name="Rectangle 3">
            <a:extLst>
              <a:ext uri="{FF2B5EF4-FFF2-40B4-BE49-F238E27FC236}">
                <a16:creationId xmlns:a16="http://schemas.microsoft.com/office/drawing/2014/main" id="{F69C4EB3-6461-D84D-B8C6-C8FF39FF02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695575" y="2732088"/>
            <a:ext cx="4422775" cy="199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577850" lvl="1" indent="-387350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da-DK" altLang="da-DK" sz="1800"/>
              <a:t>Realistisk.</a:t>
            </a:r>
          </a:p>
          <a:p>
            <a:pPr marL="577850" lvl="1" indent="-387350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da-DK" altLang="da-DK" sz="1800"/>
              <a:t>Handlingsplaner.</a:t>
            </a:r>
          </a:p>
          <a:p>
            <a:pPr marL="577850" lvl="1" indent="-387350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da-DK" altLang="da-DK" sz="1800"/>
              <a:t>Målsætning</a:t>
            </a:r>
          </a:p>
          <a:p>
            <a:pPr marL="577850" lvl="1" indent="-387350" eaLnBrk="1" hangingPunct="1">
              <a:lnSpc>
                <a:spcPct val="130000"/>
              </a:lnSpc>
              <a:buFontTx/>
              <a:buBlip>
                <a:blip r:embed="rId3"/>
              </a:buBlip>
            </a:pPr>
            <a:r>
              <a:rPr lang="da-DK" altLang="da-DK" sz="1800"/>
              <a:t>Detaljeret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7" name="Rectangle 2">
            <a:extLst>
              <a:ext uri="{FF2B5EF4-FFF2-40B4-BE49-F238E27FC236}">
                <a16:creationId xmlns:a16="http://schemas.microsoft.com/office/drawing/2014/main" id="{5B234107-F42A-544F-A173-1C20843AE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0250" y="860425"/>
            <a:ext cx="9556750" cy="930275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Budgetprocedure/opfølgning</a:t>
            </a:r>
          </a:p>
        </p:txBody>
      </p:sp>
      <p:sp>
        <p:nvSpPr>
          <p:cNvPr id="178178" name="Rectangle 3">
            <a:extLst>
              <a:ext uri="{FF2B5EF4-FFF2-40B4-BE49-F238E27FC236}">
                <a16:creationId xmlns:a16="http://schemas.microsoft.com/office/drawing/2014/main" id="{7F101B56-85E3-D84F-82DE-78AEEC687D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182688" y="2044700"/>
            <a:ext cx="4525962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da-DK" altLang="da-DK" sz="1500" b="1" dirty="0"/>
              <a:t>Budgetforudsætninger</a:t>
            </a:r>
            <a:r>
              <a:rPr lang="da-DK" altLang="da-DK" sz="1500" dirty="0"/>
              <a:t>	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Samfundsøkonomi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Lokale forhold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Brancheforhold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Drift økonomi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Kædeforudsætninger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endParaRPr lang="da-DK" altLang="da-DK" sz="1500" dirty="0"/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da-DK" altLang="da-DK" sz="1500" b="1" dirty="0"/>
              <a:t>Situationsanalyse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Afdelings-/gruppeopdelt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Trusler/muligheder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Stærke/svage sider</a:t>
            </a:r>
          </a:p>
          <a:p>
            <a:pPr marL="374650" lvl="1" indent="-184150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 dirty="0"/>
              <a:t>Mål</a:t>
            </a:r>
          </a:p>
        </p:txBody>
      </p:sp>
      <p:sp>
        <p:nvSpPr>
          <p:cNvPr id="178179" name="Rectangle 4">
            <a:extLst>
              <a:ext uri="{FF2B5EF4-FFF2-40B4-BE49-F238E27FC236}">
                <a16:creationId xmlns:a16="http://schemas.microsoft.com/office/drawing/2014/main" id="{407CC48F-DA69-0A4A-8B66-3B46F02F7C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4856163" y="2084388"/>
            <a:ext cx="4298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buFontTx/>
              <a:buNone/>
            </a:pPr>
            <a:r>
              <a:rPr lang="da-DK" altLang="da-DK" sz="1500" b="1"/>
              <a:t>Handlingsplaner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/>
              <a:t>Eksterne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/>
              <a:t>Interne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</a:pPr>
            <a:endParaRPr lang="da-DK" altLang="da-DK" sz="1500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da-DK" altLang="da-DK" sz="1500" b="1"/>
              <a:t>Budgetlægning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da-DK" altLang="da-DK" sz="1500" b="1"/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da-DK" altLang="da-DK" sz="1500" b="1"/>
              <a:t>Rapportering/opfølgning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/>
              <a:t>Frekvens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/>
              <a:t>Deltagerkreds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da-DK" altLang="da-DK" sz="1500"/>
              <a:t>Beslutnings-/handlingsmønstre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5" name="Rectangle 2">
            <a:extLst>
              <a:ext uri="{FF2B5EF4-FFF2-40B4-BE49-F238E27FC236}">
                <a16:creationId xmlns:a16="http://schemas.microsoft.com/office/drawing/2014/main" id="{F2A5DB99-69E1-154C-AA21-1596E92724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Budgettyper</a:t>
            </a:r>
          </a:p>
        </p:txBody>
      </p:sp>
      <p:sp>
        <p:nvSpPr>
          <p:cNvPr id="180226" name="Rectangle 3">
            <a:extLst>
              <a:ext uri="{FF2B5EF4-FFF2-40B4-BE49-F238E27FC236}">
                <a16:creationId xmlns:a16="http://schemas.microsoft.com/office/drawing/2014/main" id="{12522250-BA3F-0042-BCAA-4379DB7B0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2697163"/>
            <a:ext cx="4752975" cy="392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Omsætnings-/salgsbudget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Omkostningsbudget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Indkøbsbudget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Resultatbudget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    -----------------------------------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Investeringsbudget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Budgetteret balance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    ------------------------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	Likviditetsbudget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    ------------------------</a:t>
            </a:r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3" name="Rectangle 2">
            <a:extLst>
              <a:ext uri="{FF2B5EF4-FFF2-40B4-BE49-F238E27FC236}">
                <a16:creationId xmlns:a16="http://schemas.microsoft.com/office/drawing/2014/main" id="{37041886-86AB-A647-B0CD-E8A888033F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Eksterne faktorer</a:t>
            </a:r>
          </a:p>
        </p:txBody>
      </p:sp>
      <p:sp>
        <p:nvSpPr>
          <p:cNvPr id="182274" name="Rectangle 3">
            <a:extLst>
              <a:ext uri="{FF2B5EF4-FFF2-40B4-BE49-F238E27FC236}">
                <a16:creationId xmlns:a16="http://schemas.microsoft.com/office/drawing/2014/main" id="{63D55B16-4575-0741-8813-F140FD1DB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79563" y="2841625"/>
            <a:ext cx="8343900" cy="1978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Inflationsrate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Forbrugsudvikling (total/branche)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Kundeunderlagets størrelse og udvikling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Kundesammensætning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Konkurrencesituationen (markedsandel)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Kædeaktiviteter</a:t>
            </a:r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Rectangle 2">
            <a:extLst>
              <a:ext uri="{FF2B5EF4-FFF2-40B4-BE49-F238E27FC236}">
                <a16:creationId xmlns:a16="http://schemas.microsoft.com/office/drawing/2014/main" id="{B7CE9A1F-DFAB-7444-8161-C8C6FF061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Interne faktorer</a:t>
            </a:r>
          </a:p>
        </p:txBody>
      </p:sp>
      <p:sp>
        <p:nvSpPr>
          <p:cNvPr id="184322" name="Rectangle 3">
            <a:extLst>
              <a:ext uri="{FF2B5EF4-FFF2-40B4-BE49-F238E27FC236}">
                <a16:creationId xmlns:a16="http://schemas.microsoft.com/office/drawing/2014/main" id="{C854DCEF-1EF3-A543-AD18-3042BDAC1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9550" y="2876550"/>
            <a:ext cx="8343900" cy="201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Sortimentsudvikling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Markedsføringsindsats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Prispolitik</a:t>
            </a:r>
            <a:endParaRPr lang="da-DK" altLang="da-DK" sz="1800" b="1"/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Kundepleje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Serviceniveau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Medarbejdere</a:t>
            </a:r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69" name="Rectangle 2">
            <a:extLst>
              <a:ext uri="{FF2B5EF4-FFF2-40B4-BE49-F238E27FC236}">
                <a16:creationId xmlns:a16="http://schemas.microsoft.com/office/drawing/2014/main" id="{B29B8111-4D53-EF46-9190-4AD4BEE101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931863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Indkøbsbudget</a:t>
            </a:r>
          </a:p>
        </p:txBody>
      </p:sp>
      <p:sp>
        <p:nvSpPr>
          <p:cNvPr id="186370" name="Rectangle 3">
            <a:extLst>
              <a:ext uri="{FF2B5EF4-FFF2-40B4-BE49-F238E27FC236}">
                <a16:creationId xmlns:a16="http://schemas.microsoft.com/office/drawing/2014/main" id="{27FD18C8-D3AB-6949-80D9-695F7190E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2155825"/>
            <a:ext cx="8383587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20000"/>
              </a:lnSpc>
              <a:buFontTx/>
              <a:buNone/>
            </a:pPr>
            <a:r>
              <a:rPr lang="da-DK" altLang="da-DK" sz="1500" b="1"/>
              <a:t>Et indkøbsbudget giver dig mulighed for at styre dit indkøb og dit lager, hvis du har taget forbehold for følgende:</a:t>
            </a:r>
          </a:p>
          <a:p>
            <a:pPr marL="0" indent="0" eaLnBrk="1" hangingPunct="1">
              <a:lnSpc>
                <a:spcPct val="120000"/>
              </a:lnSpc>
              <a:buFontTx/>
              <a:buNone/>
            </a:pPr>
            <a:endParaRPr lang="da-DK" altLang="da-DK" sz="1500" b="1"/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Varegrupper (andel af totalforbrug/lageromsætningshastighed)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Perioder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Messer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Mønstringer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Sæson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Markedsføring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Fast sortiment</a:t>
            </a:r>
          </a:p>
          <a:p>
            <a:pPr marL="577850" lvl="1" indent="-288925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Foruddisponering (kædens og egen)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2">
            <a:extLst>
              <a:ext uri="{FF2B5EF4-FFF2-40B4-BE49-F238E27FC236}">
                <a16:creationId xmlns:a16="http://schemas.microsoft.com/office/drawing/2014/main" id="{636A1F48-7D2A-444C-81BF-4A242639A2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649288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Eksempel</a:t>
            </a:r>
          </a:p>
        </p:txBody>
      </p:sp>
      <p:graphicFrame>
        <p:nvGraphicFramePr>
          <p:cNvPr id="188418" name="Object 6">
            <a:extLst>
              <a:ext uri="{FF2B5EF4-FFF2-40B4-BE49-F238E27FC236}">
                <a16:creationId xmlns:a16="http://schemas.microsoft.com/office/drawing/2014/main" id="{1BFB1C27-9C97-F049-A1E3-55BAE763EE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3050" y="2228850"/>
          <a:ext cx="5951538" cy="40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654800" imgH="4495800" progId="Word.Document.8">
                  <p:embed/>
                </p:oleObj>
              </mc:Choice>
              <mc:Fallback>
                <p:oleObj name="Document" r:id="rId3" imgW="6654800" imgH="44958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228850"/>
                        <a:ext cx="5951538" cy="404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2">
            <a:extLst>
              <a:ext uri="{FF2B5EF4-FFF2-40B4-BE49-F238E27FC236}">
                <a16:creationId xmlns:a16="http://schemas.microsoft.com/office/drawing/2014/main" id="{6F373ED6-CD80-9B43-9E94-2E6565E566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550" y="10033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Indkøbsbudget</a:t>
            </a:r>
          </a:p>
        </p:txBody>
      </p:sp>
      <p:sp>
        <p:nvSpPr>
          <p:cNvPr id="190466" name="Text Box 3">
            <a:extLst>
              <a:ext uri="{FF2B5EF4-FFF2-40B4-BE49-F238E27FC236}">
                <a16:creationId xmlns:a16="http://schemas.microsoft.com/office/drawing/2014/main" id="{1538B113-1264-3247-8F17-EC9B20D7F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939925"/>
            <a:ext cx="815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altLang="da-DK" sz="1600">
                <a:latin typeface="Verdana" panose="020B0604030504040204" pitchFamily="34" charset="0"/>
              </a:rPr>
              <a:t>Varegruppe</a:t>
            </a:r>
            <a:r>
              <a:rPr lang="da-DK" altLang="da-DK" sz="1600" u="sng">
                <a:latin typeface="Verdana" panose="020B0604030504040204" pitchFamily="34" charset="0"/>
              </a:rPr>
              <a:t>			</a:t>
            </a:r>
            <a:r>
              <a:rPr lang="da-DK" altLang="da-DK" sz="1600">
                <a:latin typeface="Verdana" panose="020B0604030504040204" pitchFamily="34" charset="0"/>
              </a:rPr>
              <a:t> Nr.</a:t>
            </a:r>
            <a:r>
              <a:rPr lang="da-DK" altLang="da-DK" sz="1600" u="sng">
                <a:latin typeface="Verdana" panose="020B0604030504040204" pitchFamily="34" charset="0"/>
              </a:rPr>
              <a:t>			</a:t>
            </a:r>
          </a:p>
        </p:txBody>
      </p:sp>
      <p:graphicFrame>
        <p:nvGraphicFramePr>
          <p:cNvPr id="190467" name="Object 4">
            <a:extLst>
              <a:ext uri="{FF2B5EF4-FFF2-40B4-BE49-F238E27FC236}">
                <a16:creationId xmlns:a16="http://schemas.microsoft.com/office/drawing/2014/main" id="{51F340AD-3039-9643-B1C8-9F2C3418F5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00125" y="2371725"/>
          <a:ext cx="9286875" cy="402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953500" imgH="3873500" progId="Word.Document.8">
                  <p:embed/>
                </p:oleObj>
              </mc:Choice>
              <mc:Fallback>
                <p:oleObj name="Document" r:id="rId3" imgW="8953500" imgH="387350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371725"/>
                        <a:ext cx="9286875" cy="402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Rectangle 2">
            <a:extLst>
              <a:ext uri="{FF2B5EF4-FFF2-40B4-BE49-F238E27FC236}">
                <a16:creationId xmlns:a16="http://schemas.microsoft.com/office/drawing/2014/main" id="{7EF44262-43E9-F044-AF70-C051BEB26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45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Nøgletal</a:t>
            </a:r>
          </a:p>
        </p:txBody>
      </p:sp>
      <p:sp>
        <p:nvSpPr>
          <p:cNvPr id="145410" name="Rectangle 3">
            <a:extLst>
              <a:ext uri="{FF2B5EF4-FFF2-40B4-BE49-F238E27FC236}">
                <a16:creationId xmlns:a16="http://schemas.microsoft.com/office/drawing/2014/main" id="{8807A54B-1FCE-F647-AA10-1F1596163C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27150" y="2608263"/>
            <a:ext cx="8240713" cy="2284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Løns % 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Markedsførings %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Omsætning pr. </a:t>
            </a:r>
            <a:r>
              <a:rPr lang="da-DK" altLang="da-DK" sz="1800" dirty="0" err="1"/>
              <a:t>kvm</a:t>
            </a:r>
            <a:endParaRPr lang="da-DK" altLang="da-DK" sz="1800" dirty="0"/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Nulpunktsomsætning</a:t>
            </a:r>
          </a:p>
          <a:p>
            <a:pPr marL="577850" lvl="1" indent="-387350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 dirty="0"/>
              <a:t>Øvrige omkostninger i % afhængig af virksomhed</a:t>
            </a:r>
          </a:p>
        </p:txBody>
      </p:sp>
    </p:spTree>
    <p:extLst>
      <p:ext uri="{BB962C8B-B14F-4D97-AF65-F5344CB8AC3E}">
        <p14:creationId xmlns:p14="http://schemas.microsoft.com/office/powerpoint/2010/main" val="3011307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Rectangle 2">
            <a:extLst>
              <a:ext uri="{FF2B5EF4-FFF2-40B4-BE49-F238E27FC236}">
                <a16:creationId xmlns:a16="http://schemas.microsoft.com/office/drawing/2014/main" id="{5296F7CD-56C6-9D44-9D79-8914545F41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7875" y="787400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Omkostningsbudgetter</a:t>
            </a:r>
          </a:p>
        </p:txBody>
      </p:sp>
      <p:sp>
        <p:nvSpPr>
          <p:cNvPr id="192514" name="Rectangle 3">
            <a:extLst>
              <a:ext uri="{FF2B5EF4-FFF2-40B4-BE49-F238E27FC236}">
                <a16:creationId xmlns:a16="http://schemas.microsoft.com/office/drawing/2014/main" id="{BA73D964-C964-5343-8218-FDF96E2819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2371725"/>
            <a:ext cx="8394700" cy="3922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Personaleomkostninger, herunder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 	- Antal medarbejdere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	- Antal timer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	- Timeløn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Salgsomkostninger, herunder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	- Markedsføringsomkostninger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	- Øvrige salgsfremmende omkostninger, såsom 	 	   	  emballage, deko m,v, 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Husleje, herunder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700"/>
              <a:t>		- Diverse forbrug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Administrationsomkostninger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1" name="Rectangle 2">
            <a:extLst>
              <a:ext uri="{FF2B5EF4-FFF2-40B4-BE49-F238E27FC236}">
                <a16:creationId xmlns:a16="http://schemas.microsoft.com/office/drawing/2014/main" id="{9FF9A0F4-DBB5-5E49-9E16-5409E91A3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Driftsresultat</a:t>
            </a:r>
          </a:p>
        </p:txBody>
      </p:sp>
      <p:sp>
        <p:nvSpPr>
          <p:cNvPr id="194562" name="Rectangle 3">
            <a:extLst>
              <a:ext uri="{FF2B5EF4-FFF2-40B4-BE49-F238E27FC236}">
                <a16:creationId xmlns:a16="http://schemas.microsoft.com/office/drawing/2014/main" id="{3F70E586-C4D9-9147-937D-3165FA0AC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911475" y="2516188"/>
            <a:ext cx="4537075" cy="392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 sz="1800"/>
              <a:t>Omsætning</a:t>
            </a:r>
            <a:endParaRPr lang="da-DK" altLang="da-DK" sz="1800" u="sng"/>
          </a:p>
          <a:p>
            <a:pPr eaLnBrk="1" hangingPunct="1">
              <a:buFontTx/>
              <a:buNone/>
            </a:pPr>
            <a:r>
              <a:rPr lang="da-DK" altLang="da-DK" sz="1800" u="sng"/>
              <a:t>- Vareforbrug</a:t>
            </a:r>
            <a:endParaRPr lang="da-DK" altLang="da-DK" sz="1800"/>
          </a:p>
          <a:p>
            <a:pPr eaLnBrk="1" hangingPunct="1">
              <a:buFontTx/>
              <a:buNone/>
            </a:pPr>
            <a:r>
              <a:rPr lang="da-DK" altLang="da-DK" sz="1800"/>
              <a:t>= Bruttoavance</a:t>
            </a:r>
            <a:endParaRPr lang="da-DK" altLang="da-DK" sz="1800" u="sng"/>
          </a:p>
          <a:p>
            <a:pPr eaLnBrk="1" hangingPunct="1">
              <a:buFontTx/>
              <a:buNone/>
            </a:pPr>
            <a:r>
              <a:rPr lang="da-DK" altLang="da-DK" sz="1800" u="sng"/>
              <a:t>- Omkostninger</a:t>
            </a:r>
            <a:endParaRPr lang="da-DK" altLang="da-DK" sz="1800"/>
          </a:p>
          <a:p>
            <a:pPr eaLnBrk="1" hangingPunct="1">
              <a:buFontTx/>
              <a:buNone/>
            </a:pPr>
            <a:r>
              <a:rPr lang="da-DK" altLang="da-DK" sz="1800"/>
              <a:t>= Driftsresultat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Rectangle 2">
            <a:extLst>
              <a:ext uri="{FF2B5EF4-FFF2-40B4-BE49-F238E27FC236}">
                <a16:creationId xmlns:a16="http://schemas.microsoft.com/office/drawing/2014/main" id="{DC90A41C-5A0F-4B49-9295-1E1D30E5C6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15963"/>
            <a:ext cx="9372600" cy="117475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Løn</a:t>
            </a:r>
          </a:p>
        </p:txBody>
      </p:sp>
      <p:sp>
        <p:nvSpPr>
          <p:cNvPr id="147458" name="Rectangle 3">
            <a:extLst>
              <a:ext uri="{FF2B5EF4-FFF2-40B4-BE49-F238E27FC236}">
                <a16:creationId xmlns:a16="http://schemas.microsoft.com/office/drawing/2014/main" id="{7BF6E41E-A3CF-4D49-90D7-545D1C777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2463800"/>
            <a:ext cx="8275637" cy="264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374650" indent="-374650" eaLnBrk="1" hangingPunct="1">
              <a:lnSpc>
                <a:spcPct val="134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 b="1"/>
              <a:t>Lønforbruget kræver stor fokus</a:t>
            </a:r>
          </a:p>
          <a:p>
            <a:pPr marL="374650" indent="-374650" eaLnBrk="1" hangingPunct="1">
              <a:lnSpc>
                <a:spcPct val="134000"/>
              </a:lnSpc>
              <a:buFontTx/>
              <a:buBlip>
                <a:blip r:embed="rId3"/>
              </a:buBlip>
              <a:tabLst>
                <a:tab pos="187325" algn="l"/>
              </a:tabLst>
            </a:pPr>
            <a:r>
              <a:rPr lang="da-DK" altLang="da-DK" sz="1500"/>
              <a:t>Det er en stor omkostning</a:t>
            </a:r>
          </a:p>
          <a:p>
            <a:pPr marL="374650" indent="-374650" eaLnBrk="1" hangingPunct="1">
              <a:lnSpc>
                <a:spcPct val="134000"/>
              </a:lnSpc>
              <a:buFontTx/>
              <a:buBlip>
                <a:blip r:embed="rId3"/>
              </a:buBlip>
              <a:tabLst>
                <a:tab pos="187325" algn="l"/>
              </a:tabLst>
            </a:pPr>
            <a:r>
              <a:rPr lang="da-DK" altLang="da-DK" sz="1500"/>
              <a:t>Det er svært at reducere</a:t>
            </a:r>
          </a:p>
          <a:p>
            <a:pPr marL="854075" lvl="1" indent="-288925" eaLnBrk="1" hangingPunct="1">
              <a:lnSpc>
                <a:spcPct val="134000"/>
              </a:lnSpc>
              <a:tabLst>
                <a:tab pos="187325" algn="l"/>
              </a:tabLst>
            </a:pPr>
            <a:r>
              <a:rPr lang="da-DK" altLang="da-DK" sz="1600"/>
              <a:t>Opsigelsesvarsel</a:t>
            </a:r>
          </a:p>
          <a:p>
            <a:pPr marL="854075" lvl="1" indent="-288925" eaLnBrk="1" hangingPunct="1">
              <a:lnSpc>
                <a:spcPct val="134000"/>
              </a:lnSpc>
              <a:tabLst>
                <a:tab pos="187325" algn="l"/>
              </a:tabLst>
            </a:pPr>
            <a:r>
              <a:rPr lang="da-DK" altLang="da-DK" sz="1600"/>
              <a:t>Overenskomst</a:t>
            </a:r>
          </a:p>
          <a:p>
            <a:pPr marL="374650" indent="-374650" eaLnBrk="1" hangingPunct="1">
              <a:lnSpc>
                <a:spcPct val="134000"/>
              </a:lnSpc>
              <a:buFontTx/>
              <a:buBlip>
                <a:blip r:embed="rId3"/>
              </a:buBlip>
              <a:tabLst>
                <a:tab pos="187325" algn="l"/>
              </a:tabLst>
            </a:pPr>
            <a:r>
              <a:rPr lang="da-DK" altLang="da-DK" sz="1500"/>
              <a:t>Får man ”nok” for pengene</a:t>
            </a:r>
          </a:p>
          <a:p>
            <a:pPr marL="374650" indent="-374650" eaLnBrk="1" hangingPunct="1">
              <a:lnSpc>
                <a:spcPct val="134000"/>
              </a:lnSpc>
              <a:buFontTx/>
              <a:buBlip>
                <a:blip r:embed="rId3"/>
              </a:buBlip>
              <a:tabLst>
                <a:tab pos="187325" algn="l"/>
              </a:tabLst>
            </a:pPr>
            <a:r>
              <a:rPr lang="da-DK" altLang="da-DK" sz="1500"/>
              <a:t>Det koster mange penge at indarbejde nye medarbejdere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4">
            <a:extLst>
              <a:ext uri="{FF2B5EF4-FFF2-40B4-BE49-F238E27FC236}">
                <a16:creationId xmlns:a16="http://schemas.microsoft.com/office/drawing/2014/main" id="{625162B0-21BE-2740-9902-13FFF4E3B1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Nulpunktsomsætning løn</a:t>
            </a:r>
          </a:p>
        </p:txBody>
      </p:sp>
      <p:graphicFrame>
        <p:nvGraphicFramePr>
          <p:cNvPr id="149506" name="Object 3">
            <a:extLst>
              <a:ext uri="{FF2B5EF4-FFF2-40B4-BE49-F238E27FC236}">
                <a16:creationId xmlns:a16="http://schemas.microsoft.com/office/drawing/2014/main" id="{D33F2194-1976-274F-85F5-79229DCF59A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22363" y="2876550"/>
          <a:ext cx="8485187" cy="265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5181600" imgH="1625600" progId="Word.Document.8">
                  <p:embed/>
                </p:oleObj>
              </mc:Choice>
              <mc:Fallback>
                <p:oleObj name="Dokument" r:id="rId3" imgW="5181600" imgH="16256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2876550"/>
                        <a:ext cx="8485187" cy="265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>
            <a:extLst>
              <a:ext uri="{FF2B5EF4-FFF2-40B4-BE49-F238E27FC236}">
                <a16:creationId xmlns:a16="http://schemas.microsoft.com/office/drawing/2014/main" id="{0563C699-0B49-1849-ABEC-49D5DEBDD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931863"/>
            <a:ext cx="93614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Medarbejdersammensætning</a:t>
            </a:r>
          </a:p>
        </p:txBody>
      </p:sp>
      <p:sp>
        <p:nvSpPr>
          <p:cNvPr id="151554" name="Rectangle 3">
            <a:extLst>
              <a:ext uri="{FF2B5EF4-FFF2-40B4-BE49-F238E27FC236}">
                <a16:creationId xmlns:a16="http://schemas.microsoft.com/office/drawing/2014/main" id="{15C3614D-F121-F848-BF0B-098C914E52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911475" y="2228850"/>
            <a:ext cx="4567238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Alder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Uddannelse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M/K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Fuldtids/deltids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Bemanding i forhold til belastning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Kundemængde/timerapport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Morgenopfyldning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Aktiviteter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800"/>
              <a:t>Ad hoc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2">
            <a:extLst>
              <a:ext uri="{FF2B5EF4-FFF2-40B4-BE49-F238E27FC236}">
                <a16:creationId xmlns:a16="http://schemas.microsoft.com/office/drawing/2014/main" id="{AD80AAC6-6279-884D-8896-55656649E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88" y="931863"/>
            <a:ext cx="9372600" cy="1174750"/>
          </a:xfrm>
          <a:noFill/>
        </p:spPr>
        <p:txBody>
          <a:bodyPr/>
          <a:lstStyle/>
          <a:p>
            <a:pPr eaLnBrk="1" hangingPunct="1"/>
            <a:r>
              <a:rPr lang="da-DK" altLang="da-DK" sz="3600"/>
              <a:t> Opgave</a:t>
            </a:r>
          </a:p>
        </p:txBody>
      </p:sp>
      <p:sp>
        <p:nvSpPr>
          <p:cNvPr id="153602" name="Rectangle 3">
            <a:extLst>
              <a:ext uri="{FF2B5EF4-FFF2-40B4-BE49-F238E27FC236}">
                <a16:creationId xmlns:a16="http://schemas.microsoft.com/office/drawing/2014/main" id="{AC54D36B-18B5-6B43-9FDC-7EBD4D2615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87513" y="3092450"/>
            <a:ext cx="7462837" cy="2316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34000"/>
              </a:lnSpc>
              <a:buFontTx/>
              <a:buNone/>
            </a:pPr>
            <a:r>
              <a:rPr lang="da-DK" altLang="da-DK" sz="1800" b="1" dirty="0"/>
              <a:t>Opgave: Løn</a:t>
            </a:r>
          </a:p>
          <a:p>
            <a:pPr marL="0" indent="0" eaLnBrk="1" hangingPunct="1">
              <a:lnSpc>
                <a:spcPct val="134000"/>
              </a:lnSpc>
              <a:buFontTx/>
              <a:buNone/>
            </a:pPr>
            <a:r>
              <a:rPr lang="da-DK" altLang="da-DK" sz="1800" dirty="0"/>
              <a:t>På baggrund af en faldende omsætning har du måttet træffe beslutning om, at lønprocenten skal ned med tre </a:t>
            </a:r>
            <a:r>
              <a:rPr lang="da-DK" altLang="da-DK" sz="1800" dirty="0" err="1"/>
              <a:t>procent-point</a:t>
            </a:r>
            <a:r>
              <a:rPr lang="da-DK" altLang="da-DK" sz="1800" dirty="0"/>
              <a:t>.</a:t>
            </a:r>
          </a:p>
          <a:p>
            <a:pPr marL="0" indent="0" eaLnBrk="1" hangingPunct="1">
              <a:lnSpc>
                <a:spcPct val="134000"/>
              </a:lnSpc>
              <a:buFontTx/>
              <a:buNone/>
            </a:pPr>
            <a:endParaRPr lang="da-DK" altLang="da-DK" sz="1800" dirty="0"/>
          </a:p>
          <a:p>
            <a:pPr marL="0" indent="0" eaLnBrk="1" hangingPunct="1">
              <a:lnSpc>
                <a:spcPct val="134000"/>
              </a:lnSpc>
              <a:buFontTx/>
              <a:buNone/>
            </a:pPr>
            <a:r>
              <a:rPr lang="da-DK" altLang="da-DK" sz="1800" dirty="0"/>
              <a:t>Hvordan vil du gøre det, og hvilke konsekvenser får det?</a:t>
            </a:r>
          </a:p>
        </p:txBody>
      </p:sp>
      <p:pic>
        <p:nvPicPr>
          <p:cNvPr id="153603" name="Picture 4" descr="Opgave">
            <a:extLst>
              <a:ext uri="{FF2B5EF4-FFF2-40B4-BE49-F238E27FC236}">
                <a16:creationId xmlns:a16="http://schemas.microsoft.com/office/drawing/2014/main" id="{653D56F0-B938-0E44-A24F-D37D08107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5715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2">
            <a:extLst>
              <a:ext uri="{FF2B5EF4-FFF2-40B4-BE49-F238E27FC236}">
                <a16:creationId xmlns:a16="http://schemas.microsoft.com/office/drawing/2014/main" id="{27F076AB-333D-1441-9538-04698B03C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3763" y="1147763"/>
            <a:ext cx="10153650" cy="1174750"/>
          </a:xfrm>
          <a:noFill/>
        </p:spPr>
        <p:txBody>
          <a:bodyPr lIns="91419" tIns="45710" rIns="91419" bIns="45710" anchor="t"/>
          <a:lstStyle/>
          <a:p>
            <a:pPr marL="449263" indent="-449263" eaLnBrk="1" hangingPunct="1"/>
            <a:r>
              <a:rPr lang="da-DK" altLang="da-DK" sz="3600" dirty="0"/>
              <a:t>Salgsomkostninger/markedsføring</a:t>
            </a:r>
          </a:p>
        </p:txBody>
      </p:sp>
      <p:sp>
        <p:nvSpPr>
          <p:cNvPr id="155650" name="Rectangle 3">
            <a:extLst>
              <a:ext uri="{FF2B5EF4-FFF2-40B4-BE49-F238E27FC236}">
                <a16:creationId xmlns:a16="http://schemas.microsoft.com/office/drawing/2014/main" id="{4498F71B-0800-6E49-B711-B4AA4B5750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1613" y="2876550"/>
            <a:ext cx="8743950" cy="2087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476250" indent="-476250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da-DK" altLang="da-DK" sz="1800"/>
              <a:t>Annonceindrykning</a:t>
            </a:r>
          </a:p>
          <a:p>
            <a:pPr marL="476250" indent="-476250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da-DK" altLang="da-DK" sz="1800"/>
              <a:t>Distributionsomkostninger</a:t>
            </a:r>
          </a:p>
          <a:p>
            <a:pPr marL="476250" indent="-476250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da-DK" altLang="da-DK" sz="1800"/>
              <a:t>Indpakningspapir</a:t>
            </a:r>
          </a:p>
          <a:p>
            <a:pPr marL="476250" indent="-476250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da-DK" altLang="da-DK" sz="1800"/>
              <a:t>Annoncer i klubblade</a:t>
            </a:r>
          </a:p>
          <a:p>
            <a:pPr marL="476250" indent="-476250"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da-DK" altLang="da-DK" sz="1800"/>
              <a:t>Dekoratør/Dekorationsmaterialer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Rectangle 2">
            <a:extLst>
              <a:ext uri="{FF2B5EF4-FFF2-40B4-BE49-F238E27FC236}">
                <a16:creationId xmlns:a16="http://schemas.microsoft.com/office/drawing/2014/main" id="{0921DA41-9672-BE4F-9C92-D62580B54D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39813" y="909638"/>
            <a:ext cx="9372600" cy="1174750"/>
          </a:xfrm>
          <a:noFill/>
        </p:spPr>
        <p:txBody>
          <a:bodyPr/>
          <a:lstStyle/>
          <a:p>
            <a:pPr eaLnBrk="1" hangingPunct="1"/>
            <a:r>
              <a:rPr lang="da-DK" altLang="da-DK" sz="3600"/>
              <a:t> Opgave</a:t>
            </a:r>
          </a:p>
        </p:txBody>
      </p:sp>
      <p:sp>
        <p:nvSpPr>
          <p:cNvPr id="157698" name="Rectangle 3">
            <a:extLst>
              <a:ext uri="{FF2B5EF4-FFF2-40B4-BE49-F238E27FC236}">
                <a16:creationId xmlns:a16="http://schemas.microsoft.com/office/drawing/2014/main" id="{999F8109-0668-0D4D-A534-5326B0F121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1613" y="2732088"/>
            <a:ext cx="7869237" cy="3567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 b="1"/>
              <a:t>Opgave: Markedsføring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Med baggrund i den faldende omsætning, har du endvidere truffet beslutning om, at du skal spare 10% af dine markedsførings omkostninger uden at det går ud over omsætningen og indtjeningen.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endParaRPr lang="da-DK" altLang="da-DK" sz="1500"/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r>
              <a:rPr lang="da-DK" altLang="da-DK" sz="1500"/>
              <a:t>Hvordan kan det gøres, og hvilke konsekvenser får det?</a:t>
            </a:r>
          </a:p>
          <a:p>
            <a:pPr marL="0" indent="0" eaLnBrk="1" hangingPunct="1">
              <a:lnSpc>
                <a:spcPct val="150000"/>
              </a:lnSpc>
              <a:buFontTx/>
              <a:buNone/>
              <a:tabLst>
                <a:tab pos="187325" algn="l"/>
              </a:tabLst>
            </a:pPr>
            <a:endParaRPr lang="da-DK" altLang="da-DK" sz="1500"/>
          </a:p>
        </p:txBody>
      </p:sp>
      <p:pic>
        <p:nvPicPr>
          <p:cNvPr id="157699" name="Picture 4" descr="Opgave">
            <a:extLst>
              <a:ext uri="{FF2B5EF4-FFF2-40B4-BE49-F238E27FC236}">
                <a16:creationId xmlns:a16="http://schemas.microsoft.com/office/drawing/2014/main" id="{DEE8E395-D23F-E94E-B329-1608A297E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5715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æsentation ConTra">
  <a:themeElements>
    <a:clrScheme name="Præsentation ConT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æsentation ConTr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æsentation ConT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6106</TotalTime>
  <Words>801</Words>
  <Application>Microsoft Office PowerPoint</Application>
  <PresentationFormat>Brugerdefineret</PresentationFormat>
  <Paragraphs>239</Paragraphs>
  <Slides>31</Slides>
  <Notes>31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2</vt:i4>
      </vt:variant>
      <vt:variant>
        <vt:lpstr>Slidetitler</vt:lpstr>
      </vt:variant>
      <vt:variant>
        <vt:i4>31</vt:i4>
      </vt:variant>
    </vt:vector>
  </HeadingPairs>
  <TitlesOfParts>
    <vt:vector size="38" baseType="lpstr">
      <vt:lpstr>Arial</vt:lpstr>
      <vt:lpstr>Times New Roman</vt:lpstr>
      <vt:lpstr>Verdana</vt:lpstr>
      <vt:lpstr>Wingdings</vt:lpstr>
      <vt:lpstr>Præsentation ConTra</vt:lpstr>
      <vt:lpstr>Dokument</vt:lpstr>
      <vt:lpstr>Document</vt:lpstr>
      <vt:lpstr>PowerPoint-præsentation</vt:lpstr>
      <vt:lpstr> Omkostninger</vt:lpstr>
      <vt:lpstr> Nøgletal</vt:lpstr>
      <vt:lpstr> Løn</vt:lpstr>
      <vt:lpstr> Nulpunktsomsætning løn</vt:lpstr>
      <vt:lpstr> Medarbejdersammensætning</vt:lpstr>
      <vt:lpstr> Opgave</vt:lpstr>
      <vt:lpstr>Salgsomkostninger/markedsføring</vt:lpstr>
      <vt:lpstr> Opgave</vt:lpstr>
      <vt:lpstr>Eget forbrug og vedligeholdelse</vt:lpstr>
      <vt:lpstr> Husleje</vt:lpstr>
      <vt:lpstr>Bil/inventar</vt:lpstr>
      <vt:lpstr> Opgave</vt:lpstr>
      <vt:lpstr> Administrationsomkostninger</vt:lpstr>
      <vt:lpstr> Driftsresultatet</vt:lpstr>
      <vt:lpstr> Tilfredsstillende resultat</vt:lpstr>
      <vt:lpstr> Nulpunktsomsætning løn</vt:lpstr>
      <vt:lpstr> Fastholdelse af resultat</vt:lpstr>
      <vt:lpstr>PowerPoint-præsentation</vt:lpstr>
      <vt:lpstr>Hvordan påvirkes den økonomiske situation? </vt:lpstr>
      <vt:lpstr>Hvordan påvirkes den økonomiske situation? </vt:lpstr>
      <vt:lpstr> Budgettering</vt:lpstr>
      <vt:lpstr> Budgetprocedure/opfølgning</vt:lpstr>
      <vt:lpstr> Budgettyper</vt:lpstr>
      <vt:lpstr> Eksterne faktorer</vt:lpstr>
      <vt:lpstr> Interne faktorer</vt:lpstr>
      <vt:lpstr> Indkøbsbudget</vt:lpstr>
      <vt:lpstr> Eksempel</vt:lpstr>
      <vt:lpstr> Indkøbsbudget</vt:lpstr>
      <vt:lpstr> Omkostningsbudgetter</vt:lpstr>
      <vt:lpstr> Driftsresultat</vt:lpstr>
    </vt:vector>
  </TitlesOfParts>
  <Company>Kjær &amp; Lund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ledelse i Fakta</dc:title>
  <dc:creator>Jan Lund</dc:creator>
  <cp:lastModifiedBy>Marie Kristensen</cp:lastModifiedBy>
  <cp:revision>200</cp:revision>
  <cp:lastPrinted>2021-02-01T12:03:43Z</cp:lastPrinted>
  <dcterms:created xsi:type="dcterms:W3CDTF">1998-08-12T09:13:21Z</dcterms:created>
  <dcterms:modified xsi:type="dcterms:W3CDTF">2021-02-01T12:04:15Z</dcterms:modified>
</cp:coreProperties>
</file>