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8" r:id="rId1"/>
  </p:sldMasterIdLst>
  <p:notesMasterIdLst>
    <p:notesMasterId r:id="rId29"/>
  </p:notesMasterIdLst>
  <p:handoutMasterIdLst>
    <p:handoutMasterId r:id="rId30"/>
  </p:handoutMasterIdLst>
  <p:sldIdLst>
    <p:sldId id="377" r:id="rId2"/>
    <p:sldId id="289" r:id="rId3"/>
    <p:sldId id="391" r:id="rId4"/>
    <p:sldId id="392" r:id="rId5"/>
    <p:sldId id="393" r:id="rId6"/>
    <p:sldId id="396" r:id="rId7"/>
    <p:sldId id="397" r:id="rId8"/>
    <p:sldId id="394" r:id="rId9"/>
    <p:sldId id="400" r:id="rId10"/>
    <p:sldId id="290" r:id="rId11"/>
    <p:sldId id="398" r:id="rId12"/>
    <p:sldId id="291" r:id="rId13"/>
    <p:sldId id="356" r:id="rId14"/>
    <p:sldId id="399" r:id="rId15"/>
    <p:sldId id="292" r:id="rId16"/>
    <p:sldId id="296" r:id="rId17"/>
    <p:sldId id="293" r:id="rId18"/>
    <p:sldId id="295" r:id="rId19"/>
    <p:sldId id="378" r:id="rId20"/>
    <p:sldId id="294" r:id="rId21"/>
    <p:sldId id="330" r:id="rId22"/>
    <p:sldId id="297" r:id="rId23"/>
    <p:sldId id="298" r:id="rId24"/>
    <p:sldId id="332" r:id="rId25"/>
    <p:sldId id="379" r:id="rId26"/>
    <p:sldId id="299" r:id="rId27"/>
    <p:sldId id="363" r:id="rId28"/>
  </p:sldIdLst>
  <p:sldSz cx="10287000" cy="7048500"/>
  <p:notesSz cx="6858000" cy="9737725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2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6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7526"/>
    <p:restoredTop sz="94660"/>
  </p:normalViewPr>
  <p:slideViewPr>
    <p:cSldViewPr>
      <p:cViewPr varScale="1">
        <p:scale>
          <a:sx n="120" d="100"/>
          <a:sy n="120" d="100"/>
        </p:scale>
        <p:origin x="288" y="192"/>
      </p:cViewPr>
      <p:guideLst>
        <p:guide orient="horz" pos="2220"/>
        <p:guide pos="3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8" d="100"/>
        <a:sy n="148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54" y="-84"/>
      </p:cViewPr>
      <p:guideLst>
        <p:guide orient="horz" pos="3066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2" Type="http://schemas.openxmlformats.org/officeDocument/2006/relationships/slide" Target="slides/slide14.xml"/><Relationship Id="rId1" Type="http://schemas.openxmlformats.org/officeDocument/2006/relationships/slide" Target="slides/slide13.xml"/><Relationship Id="rId6" Type="http://schemas.openxmlformats.org/officeDocument/2006/relationships/slide" Target="slides/slide27.xml"/><Relationship Id="rId5" Type="http://schemas.openxmlformats.org/officeDocument/2006/relationships/slide" Target="slides/slide25.xml"/><Relationship Id="rId4" Type="http://schemas.openxmlformats.org/officeDocument/2006/relationships/slide" Target="slides/slide2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DF62C154-CEB6-F14F-9DB9-9BFEB384E68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D909D3F5-487E-0341-BC35-C0D59504ECB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3005137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978A65EC-818B-AA49-8DCA-39C5455BCF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30051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defTabSz="9112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F8C00B41-C2EF-7D4F-93CD-B38BE7EBB96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261475"/>
            <a:ext cx="3005137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fld id="{D257F557-5088-584A-B540-28D6C2A23B02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B13C13F-36FF-3940-80AA-8720CF37883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3F48F34-3317-DA48-9723-FD3DB40E8CD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>
            <a:lvl1pPr algn="r"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DD63714-EF0D-B045-8743-001EEFCA55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5175" y="731838"/>
            <a:ext cx="5329238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5643D3A8-AF39-1940-A603-EFA493ECD8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625975"/>
            <a:ext cx="5026025" cy="43799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teksttypografien i masteren</a:t>
            </a:r>
          </a:p>
          <a:p>
            <a:pPr lvl="0"/>
            <a:r>
              <a:rPr lang="da-DK" noProof="0"/>
              <a:t>Andet niveau</a:t>
            </a:r>
          </a:p>
          <a:p>
            <a:pPr lvl="0"/>
            <a:r>
              <a:rPr lang="da-DK" noProof="0"/>
              <a:t>Tredje niveau</a:t>
            </a:r>
          </a:p>
          <a:p>
            <a:pPr lvl="0"/>
            <a:r>
              <a:rPr lang="da-DK" noProof="0"/>
              <a:t>Fjerde niveau</a:t>
            </a:r>
          </a:p>
          <a:p>
            <a:pPr lvl="0"/>
            <a:r>
              <a:rPr lang="da-DK" noProof="0"/>
              <a:t>Femte niveau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6EC0C222-B0AA-7741-8048-8F4A2CB969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1950"/>
            <a:ext cx="2970213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defTabSz="911225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3E4797B6-965C-8C4A-9D83-54EC0C4CF4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51950"/>
            <a:ext cx="2970212" cy="485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014" tIns="45508" rIns="91014" bIns="45508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A64E4554-D784-5944-BE51-3C14843134E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>
            <a:extLst>
              <a:ext uri="{FF2B5EF4-FFF2-40B4-BE49-F238E27FC236}">
                <a16:creationId xmlns:a16="http://schemas.microsoft.com/office/drawing/2014/main" id="{E25DB13F-A185-B642-BA26-6B0A2B56F7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C32524-C6CC-2944-B575-399BF5272D89}" type="slidenum">
              <a:rPr kumimoji="0" lang="da-DK" altLang="da-DK"/>
              <a:pPr>
                <a:spcBef>
                  <a:spcPct val="0"/>
                </a:spcBef>
              </a:pPr>
              <a:t>1</a:t>
            </a:fld>
            <a:endParaRPr kumimoji="0" lang="da-DK" altLang="da-DK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C7E073ED-E1FC-5149-B4BD-908CB2DCAE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540903-D2ED-5245-9726-E37ED00931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>
            <a:extLst>
              <a:ext uri="{FF2B5EF4-FFF2-40B4-BE49-F238E27FC236}">
                <a16:creationId xmlns:a16="http://schemas.microsoft.com/office/drawing/2014/main" id="{2EB91168-B5A7-BD43-9F21-9B6AA35F4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08FAE2-3313-1E46-92EE-8B46926FB8EE}" type="slidenum">
              <a:rPr kumimoji="0" lang="da-DK" altLang="da-DK"/>
              <a:pPr>
                <a:spcBef>
                  <a:spcPct val="0"/>
                </a:spcBef>
              </a:pPr>
              <a:t>10</a:t>
            </a:fld>
            <a:endParaRPr kumimoji="0" lang="da-DK" altLang="da-DK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783C8CE0-150F-8F4B-B684-3BFAC613B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9D53508C-906E-E147-9760-9FDD2C743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>
            <a:extLst>
              <a:ext uri="{FF2B5EF4-FFF2-40B4-BE49-F238E27FC236}">
                <a16:creationId xmlns:a16="http://schemas.microsoft.com/office/drawing/2014/main" id="{2EB91168-B5A7-BD43-9F21-9B6AA35F41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08FAE2-3313-1E46-92EE-8B46926FB8EE}" type="slidenum">
              <a:rPr kumimoji="0" lang="da-DK" altLang="da-DK"/>
              <a:pPr>
                <a:spcBef>
                  <a:spcPct val="0"/>
                </a:spcBef>
              </a:pPr>
              <a:t>11</a:t>
            </a:fld>
            <a:endParaRPr kumimoji="0" lang="da-DK" altLang="da-DK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783C8CE0-150F-8F4B-B684-3BFAC613B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9D53508C-906E-E147-9760-9FDD2C743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098296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>
            <a:extLst>
              <a:ext uri="{FF2B5EF4-FFF2-40B4-BE49-F238E27FC236}">
                <a16:creationId xmlns:a16="http://schemas.microsoft.com/office/drawing/2014/main" id="{6D72E3D0-892E-1E4D-9991-C086EFA899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F1A129C-D9CD-CF4A-8217-27517AE63310}" type="slidenum">
              <a:rPr kumimoji="0" lang="da-DK" altLang="da-DK"/>
              <a:pPr>
                <a:spcBef>
                  <a:spcPct val="0"/>
                </a:spcBef>
              </a:pPr>
              <a:t>12</a:t>
            </a:fld>
            <a:endParaRPr kumimoji="0" lang="da-DK" altLang="da-DK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39A7BDA0-1198-B144-A3E1-324CAD2569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241AC501-65C7-2940-8175-B046C205D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>
            <a:extLst>
              <a:ext uri="{FF2B5EF4-FFF2-40B4-BE49-F238E27FC236}">
                <a16:creationId xmlns:a16="http://schemas.microsoft.com/office/drawing/2014/main" id="{0B8069CA-57D1-5D49-B925-5684B56D2F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A54400-3321-A34A-9206-BF14F00F3865}" type="slidenum">
              <a:rPr kumimoji="0" lang="da-DK" altLang="da-DK"/>
              <a:pPr>
                <a:spcBef>
                  <a:spcPct val="0"/>
                </a:spcBef>
              </a:pPr>
              <a:t>13</a:t>
            </a:fld>
            <a:endParaRPr kumimoji="0" lang="da-DK" altLang="da-DK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4FE2079D-F3CC-8B4D-9B39-A264F189AC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2494962B-8ABC-1740-AD54-EB7DE6F7C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>
            <a:extLst>
              <a:ext uri="{FF2B5EF4-FFF2-40B4-BE49-F238E27FC236}">
                <a16:creationId xmlns:a16="http://schemas.microsoft.com/office/drawing/2014/main" id="{0B8069CA-57D1-5D49-B925-5684B56D2F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A54400-3321-A34A-9206-BF14F00F3865}" type="slidenum">
              <a:rPr kumimoji="0" lang="da-DK" altLang="da-DK"/>
              <a:pPr>
                <a:spcBef>
                  <a:spcPct val="0"/>
                </a:spcBef>
              </a:pPr>
              <a:t>14</a:t>
            </a:fld>
            <a:endParaRPr kumimoji="0" lang="da-DK" altLang="da-DK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4FE2079D-F3CC-8B4D-9B39-A264F189AC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2494962B-8ABC-1740-AD54-EB7DE6F7C7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3394071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>
            <a:extLst>
              <a:ext uri="{FF2B5EF4-FFF2-40B4-BE49-F238E27FC236}">
                <a16:creationId xmlns:a16="http://schemas.microsoft.com/office/drawing/2014/main" id="{6BBF8D6C-9CE4-A849-9637-EE4A18E822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F419E7-3A07-2F43-A6DB-BFD855E54E56}" type="slidenum">
              <a:rPr kumimoji="0" lang="da-DK" altLang="da-DK"/>
              <a:pPr>
                <a:spcBef>
                  <a:spcPct val="0"/>
                </a:spcBef>
              </a:pPr>
              <a:t>15</a:t>
            </a:fld>
            <a:endParaRPr kumimoji="0" lang="da-DK" altLang="da-DK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DA6C761A-D75F-8548-8DCD-B7BC4E63B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7C02F40-4B66-0440-AB57-217DD614C0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>
            <a:extLst>
              <a:ext uri="{FF2B5EF4-FFF2-40B4-BE49-F238E27FC236}">
                <a16:creationId xmlns:a16="http://schemas.microsoft.com/office/drawing/2014/main" id="{DDF09F49-1148-8A4B-9D03-2556A52FF9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43D7B83-6E62-2442-8E41-BFE10AC04B62}" type="slidenum">
              <a:rPr kumimoji="0" lang="da-DK" altLang="da-DK"/>
              <a:pPr>
                <a:spcBef>
                  <a:spcPct val="0"/>
                </a:spcBef>
              </a:pPr>
              <a:t>16</a:t>
            </a:fld>
            <a:endParaRPr kumimoji="0" lang="da-DK" altLang="da-DK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BE5119B9-7721-984D-B720-BC918D3373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5566AC8D-72A3-194B-9EDA-C30B12C15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>
            <a:extLst>
              <a:ext uri="{FF2B5EF4-FFF2-40B4-BE49-F238E27FC236}">
                <a16:creationId xmlns:a16="http://schemas.microsoft.com/office/drawing/2014/main" id="{41D631E5-7985-3D4E-A752-9F723B074D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FD6520-0562-B84F-A9B8-806266F46D91}" type="slidenum">
              <a:rPr kumimoji="0" lang="da-DK" altLang="da-DK"/>
              <a:pPr>
                <a:spcBef>
                  <a:spcPct val="0"/>
                </a:spcBef>
              </a:pPr>
              <a:t>17</a:t>
            </a:fld>
            <a:endParaRPr kumimoji="0" lang="da-DK" altLang="da-DK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E17E6CE2-88BC-4F44-B4F8-611FD015EC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D069C723-7D1C-8F44-AFBC-7DB0A6287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>
            <a:extLst>
              <a:ext uri="{FF2B5EF4-FFF2-40B4-BE49-F238E27FC236}">
                <a16:creationId xmlns:a16="http://schemas.microsoft.com/office/drawing/2014/main" id="{AC9B614D-C71A-4045-A856-F4B704657B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9B39F2-E85B-9746-B9DD-46E7282A70A5}" type="slidenum">
              <a:rPr kumimoji="0" lang="da-DK" altLang="da-DK"/>
              <a:pPr>
                <a:spcBef>
                  <a:spcPct val="0"/>
                </a:spcBef>
              </a:pPr>
              <a:t>18</a:t>
            </a:fld>
            <a:endParaRPr kumimoji="0" lang="da-DK" altLang="da-DK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88652DD7-16F0-DD42-9B39-5DB62FA87E0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3360CA56-18DF-734D-A1A1-4F297E7371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>
            <a:extLst>
              <a:ext uri="{FF2B5EF4-FFF2-40B4-BE49-F238E27FC236}">
                <a16:creationId xmlns:a16="http://schemas.microsoft.com/office/drawing/2014/main" id="{834772D1-CC13-D149-87C0-25458A1D69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FE5D7A-D8F3-2145-AC77-2E6E8A5DCAAA}" type="slidenum">
              <a:rPr kumimoji="0" lang="da-DK" altLang="da-DK"/>
              <a:pPr>
                <a:spcBef>
                  <a:spcPct val="0"/>
                </a:spcBef>
              </a:pPr>
              <a:t>19</a:t>
            </a:fld>
            <a:endParaRPr kumimoji="0" lang="da-DK" altLang="da-DK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D30D8F0A-2883-7A4A-96DC-7678E595CA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19D6E039-9E68-064B-B7D9-6A70EFD2E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7">
            <a:extLst>
              <a:ext uri="{FF2B5EF4-FFF2-40B4-BE49-F238E27FC236}">
                <a16:creationId xmlns:a16="http://schemas.microsoft.com/office/drawing/2014/main" id="{0FCC0C0C-3680-704F-8120-D7EE6D9460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286967-F306-E141-B0DC-FD94CD31D9DD}" type="slidenum">
              <a:rPr kumimoji="0" lang="da-DK" altLang="da-DK"/>
              <a:pPr>
                <a:spcBef>
                  <a:spcPct val="0"/>
                </a:spcBef>
              </a:pPr>
              <a:t>2</a:t>
            </a:fld>
            <a:endParaRPr kumimoji="0" lang="da-DK" altLang="da-DK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D511B3E7-1558-7E44-92BC-3C975C169B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F48004A9-6C27-E24A-8BCB-B25A4DB2FB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>
            <a:extLst>
              <a:ext uri="{FF2B5EF4-FFF2-40B4-BE49-F238E27FC236}">
                <a16:creationId xmlns:a16="http://schemas.microsoft.com/office/drawing/2014/main" id="{CB792F0D-3CD6-5F4D-9076-3422AB3C95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40B456-CD7D-E146-B9CE-02077B0F76B3}" type="slidenum">
              <a:rPr kumimoji="0" lang="da-DK" altLang="da-DK"/>
              <a:pPr>
                <a:spcBef>
                  <a:spcPct val="0"/>
                </a:spcBef>
              </a:pPr>
              <a:t>20</a:t>
            </a:fld>
            <a:endParaRPr kumimoji="0" lang="da-DK" altLang="da-DK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A1847709-D337-C14C-A89B-3406A6E61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2B86F842-FAE8-2F4C-B6B3-C1144AD12B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Rectangle 7">
            <a:extLst>
              <a:ext uri="{FF2B5EF4-FFF2-40B4-BE49-F238E27FC236}">
                <a16:creationId xmlns:a16="http://schemas.microsoft.com/office/drawing/2014/main" id="{DCFB0716-DE08-A941-AF6E-F3312AEB2F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8FC582F-828C-9D40-9C58-45037C251644}" type="slidenum">
              <a:rPr kumimoji="0" lang="da-DK" altLang="da-DK"/>
              <a:pPr>
                <a:spcBef>
                  <a:spcPct val="0"/>
                </a:spcBef>
              </a:pPr>
              <a:t>21</a:t>
            </a:fld>
            <a:endParaRPr kumimoji="0" lang="da-DK" altLang="da-DK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5C253407-14D8-1F4F-8BEB-590CF0B6C5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A8F2C651-CBD6-4E4A-871D-333F106325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Rectangle 7">
            <a:extLst>
              <a:ext uri="{FF2B5EF4-FFF2-40B4-BE49-F238E27FC236}">
                <a16:creationId xmlns:a16="http://schemas.microsoft.com/office/drawing/2014/main" id="{0865FA57-4AFC-DF44-B633-FC669370C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9B7850-5DF2-EB47-AED7-9AC6A168E7A7}" type="slidenum">
              <a:rPr kumimoji="0" lang="da-DK" altLang="da-DK"/>
              <a:pPr>
                <a:spcBef>
                  <a:spcPct val="0"/>
                </a:spcBef>
              </a:pPr>
              <a:t>22</a:t>
            </a:fld>
            <a:endParaRPr kumimoji="0" lang="da-DK" altLang="da-DK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DA111676-675E-754D-9432-8DA91302B5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EE7B1314-D17E-AC41-AD99-261380B47E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7">
            <a:extLst>
              <a:ext uri="{FF2B5EF4-FFF2-40B4-BE49-F238E27FC236}">
                <a16:creationId xmlns:a16="http://schemas.microsoft.com/office/drawing/2014/main" id="{73F4092D-26C5-CA40-8E6F-64C8397BD4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F36425-3802-0541-ABEE-6762D2C41435}" type="slidenum">
              <a:rPr kumimoji="0" lang="da-DK" altLang="da-DK"/>
              <a:pPr>
                <a:spcBef>
                  <a:spcPct val="0"/>
                </a:spcBef>
              </a:pPr>
              <a:t>23</a:t>
            </a:fld>
            <a:endParaRPr kumimoji="0" lang="da-DK" altLang="da-DK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6F6F674A-0396-3944-90F1-EBBE86320B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C70C1984-9A2D-2D45-8C84-53AB645CF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7">
            <a:extLst>
              <a:ext uri="{FF2B5EF4-FFF2-40B4-BE49-F238E27FC236}">
                <a16:creationId xmlns:a16="http://schemas.microsoft.com/office/drawing/2014/main" id="{7D150791-5123-3C4A-9AC8-BB61024914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9E2D581-A183-AE48-A073-032C6484E196}" type="slidenum">
              <a:rPr kumimoji="0" lang="da-DK" altLang="da-DK"/>
              <a:pPr>
                <a:spcBef>
                  <a:spcPct val="0"/>
                </a:spcBef>
              </a:pPr>
              <a:t>24</a:t>
            </a:fld>
            <a:endParaRPr kumimoji="0" lang="da-DK" altLang="da-DK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FBF9A14B-1069-524A-A376-B5552B665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B9D3F00E-13A8-3945-854E-9657FF8EAE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5165659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Rectangle 7">
            <a:extLst>
              <a:ext uri="{FF2B5EF4-FFF2-40B4-BE49-F238E27FC236}">
                <a16:creationId xmlns:a16="http://schemas.microsoft.com/office/drawing/2014/main" id="{BCDCF8C4-9A46-814D-8169-8F8D9932D6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C19C02-97F8-3343-A693-18350381676F}" type="slidenum">
              <a:rPr kumimoji="0" lang="da-DK" altLang="da-DK"/>
              <a:pPr>
                <a:spcBef>
                  <a:spcPct val="0"/>
                </a:spcBef>
              </a:pPr>
              <a:t>25</a:t>
            </a:fld>
            <a:endParaRPr kumimoji="0" lang="da-DK" altLang="da-DK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CEF7AD19-39CC-B04A-8533-2345A3396F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3BDC23BB-28D7-024A-AB99-1886BD6E4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6242637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7">
            <a:extLst>
              <a:ext uri="{FF2B5EF4-FFF2-40B4-BE49-F238E27FC236}">
                <a16:creationId xmlns:a16="http://schemas.microsoft.com/office/drawing/2014/main" id="{FF2CB41C-7EF3-944D-B7CF-02C93C09B1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54FAA7-A4C4-0A4D-9D8F-48D159DFFDA6}" type="slidenum">
              <a:rPr kumimoji="0" lang="da-DK" altLang="da-DK"/>
              <a:pPr>
                <a:spcBef>
                  <a:spcPct val="0"/>
                </a:spcBef>
              </a:pPr>
              <a:t>26</a:t>
            </a:fld>
            <a:endParaRPr kumimoji="0" lang="da-DK" altLang="da-DK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A9EAC8EB-69FE-4E44-909C-83258FD201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4A444AA5-EA1A-D448-ACCB-4A9800EF9D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5" name="Rectangle 7">
            <a:extLst>
              <a:ext uri="{FF2B5EF4-FFF2-40B4-BE49-F238E27FC236}">
                <a16:creationId xmlns:a16="http://schemas.microsoft.com/office/drawing/2014/main" id="{C7CBA53F-7601-C64E-AAA3-BFB990D7BD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5C1E6E-D82D-8F44-B2A2-8C08E0DA1962}" type="slidenum">
              <a:rPr kumimoji="0" lang="da-DK" altLang="da-DK"/>
              <a:pPr>
                <a:spcBef>
                  <a:spcPct val="0"/>
                </a:spcBef>
              </a:pPr>
              <a:t>27</a:t>
            </a:fld>
            <a:endParaRPr kumimoji="0" lang="da-DK" altLang="da-DK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3C7CD684-40A7-4349-9D0C-91FCE683CB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D32ECD29-03E0-DF4D-B004-A78F79281C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>
            <a:extLst>
              <a:ext uri="{FF2B5EF4-FFF2-40B4-BE49-F238E27FC236}">
                <a16:creationId xmlns:a16="http://schemas.microsoft.com/office/drawing/2014/main" id="{60985780-2ED0-724A-8152-40D21069E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4180A-D431-C048-BDCB-89E653CCFA3B}" type="slidenum">
              <a:rPr kumimoji="0" lang="da-DK" altLang="da-DK"/>
              <a:pPr>
                <a:spcBef>
                  <a:spcPct val="0"/>
                </a:spcBef>
              </a:pPr>
              <a:t>3</a:t>
            </a:fld>
            <a:endParaRPr kumimoji="0" lang="da-DK" altLang="da-DK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0E8BB5DF-7902-AF43-B77F-1F8C354DF3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5B64A2F-1750-F44B-BCB8-66BD0C8E3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855847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59ABA41A-9B53-DD41-ACEB-51336072F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D8965D-CABE-D84F-B4C8-15D659DF76D7}" type="slidenum">
              <a:rPr kumimoji="0" lang="da-DK" altLang="da-DK"/>
              <a:pPr>
                <a:spcBef>
                  <a:spcPct val="0"/>
                </a:spcBef>
              </a:pPr>
              <a:t>4</a:t>
            </a:fld>
            <a:endParaRPr kumimoji="0" lang="da-DK" altLang="da-DK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52669739-7C0B-0E4D-8314-947CC1DB6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46DC123-AF89-BD48-8187-43FDF679E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59ABA41A-9B53-DD41-ACEB-51336072F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D8965D-CABE-D84F-B4C8-15D659DF76D7}" type="slidenum">
              <a:rPr kumimoji="0" lang="da-DK" altLang="da-DK"/>
              <a:pPr>
                <a:spcBef>
                  <a:spcPct val="0"/>
                </a:spcBef>
              </a:pPr>
              <a:t>5</a:t>
            </a:fld>
            <a:endParaRPr kumimoji="0" lang="da-DK" altLang="da-DK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52669739-7C0B-0E4D-8314-947CC1DB6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46DC123-AF89-BD48-8187-43FDF679E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1664768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59ABA41A-9B53-DD41-ACEB-51336072F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D8965D-CABE-D84F-B4C8-15D659DF76D7}" type="slidenum">
              <a:rPr kumimoji="0" lang="da-DK" altLang="da-DK"/>
              <a:pPr>
                <a:spcBef>
                  <a:spcPct val="0"/>
                </a:spcBef>
              </a:pPr>
              <a:t>6</a:t>
            </a:fld>
            <a:endParaRPr kumimoji="0" lang="da-DK" altLang="da-DK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52669739-7C0B-0E4D-8314-947CC1DB6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46DC123-AF89-BD48-8187-43FDF679E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500280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59ABA41A-9B53-DD41-ACEB-51336072F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D8965D-CABE-D84F-B4C8-15D659DF76D7}" type="slidenum">
              <a:rPr kumimoji="0" lang="da-DK" altLang="da-DK"/>
              <a:pPr>
                <a:spcBef>
                  <a:spcPct val="0"/>
                </a:spcBef>
              </a:pPr>
              <a:t>7</a:t>
            </a:fld>
            <a:endParaRPr kumimoji="0" lang="da-DK" altLang="da-DK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52669739-7C0B-0E4D-8314-947CC1DB6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46DC123-AF89-BD48-8187-43FDF679E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725198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7">
            <a:extLst>
              <a:ext uri="{FF2B5EF4-FFF2-40B4-BE49-F238E27FC236}">
                <a16:creationId xmlns:a16="http://schemas.microsoft.com/office/drawing/2014/main" id="{59ABA41A-9B53-DD41-ACEB-51336072F2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D8965D-CABE-D84F-B4C8-15D659DF76D7}" type="slidenum">
              <a:rPr kumimoji="0" lang="da-DK" altLang="da-DK"/>
              <a:pPr>
                <a:spcBef>
                  <a:spcPct val="0"/>
                </a:spcBef>
              </a:pPr>
              <a:t>8</a:t>
            </a:fld>
            <a:endParaRPr kumimoji="0" lang="da-DK" altLang="da-DK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52669739-7C0B-0E4D-8314-947CC1DB6A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46DC123-AF89-BD48-8187-43FDF679ED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494926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>
            <a:extLst>
              <a:ext uri="{FF2B5EF4-FFF2-40B4-BE49-F238E27FC236}">
                <a16:creationId xmlns:a16="http://schemas.microsoft.com/office/drawing/2014/main" id="{60985780-2ED0-724A-8152-40D21069E2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1225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12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4180A-D431-C048-BDCB-89E653CCFA3B}" type="slidenum">
              <a:rPr kumimoji="0" lang="da-DK" altLang="da-DK"/>
              <a:pPr>
                <a:spcBef>
                  <a:spcPct val="0"/>
                </a:spcBef>
              </a:pPr>
              <a:t>9</a:t>
            </a:fld>
            <a:endParaRPr kumimoji="0" lang="da-DK" altLang="da-DK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0E8BB5DF-7902-AF43-B77F-1F8C354DF3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A5B64A2F-1750-F44B-BCB8-66BD0C8E31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GB" altLang="da-DK"/>
          </a:p>
        </p:txBody>
      </p:sp>
    </p:spTree>
    <p:extLst>
      <p:ext uri="{BB962C8B-B14F-4D97-AF65-F5344CB8AC3E}">
        <p14:creationId xmlns:p14="http://schemas.microsoft.com/office/powerpoint/2010/main" val="2366159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4350" y="1644651"/>
            <a:ext cx="5421238" cy="195160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96486415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4350" y="1644650"/>
            <a:ext cx="4552950" cy="4651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19700" y="1644650"/>
            <a:ext cx="4552950" cy="46513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48418586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005903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19162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549275"/>
            <a:ext cx="9258300" cy="1174750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514FD4B-7E0E-5346-9356-5663C8DF3A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534988" y="6403975"/>
            <a:ext cx="2400300" cy="490538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4E21D68-3526-4F4D-9A19-0E939483613F}" type="datetime1">
              <a:rPr lang="da-DK"/>
              <a:pPr>
                <a:defRPr/>
              </a:pPr>
              <a:t>24.01.2021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46457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2EC851F-A1BC-3240-989D-B1D14FD8EE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49275"/>
            <a:ext cx="9258300" cy="117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057" tIns="49528" rIns="99057" bIns="495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/>
              <a:t>Klik for at redigere titeltypografi i masteren</a:t>
            </a:r>
          </a:p>
        </p:txBody>
      </p:sp>
      <p:pic>
        <p:nvPicPr>
          <p:cNvPr id="1027" name="Picture 47" descr="contra_grafik">
            <a:extLst>
              <a:ext uri="{FF2B5EF4-FFF2-40B4-BE49-F238E27FC236}">
                <a16:creationId xmlns:a16="http://schemas.microsoft.com/office/drawing/2014/main" id="{F2E70373-19F1-B146-AEEA-0B8185585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74" t="21567"/>
          <a:stretch>
            <a:fillRect/>
          </a:stretch>
        </p:blipFill>
        <p:spPr bwMode="auto">
          <a:xfrm>
            <a:off x="0" y="0"/>
            <a:ext cx="35052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3">
            <a:extLst>
              <a:ext uri="{FF2B5EF4-FFF2-40B4-BE49-F238E27FC236}">
                <a16:creationId xmlns:a16="http://schemas.microsoft.com/office/drawing/2014/main" id="{A618571F-C9E7-6E46-BFE9-99AC4739A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844550" cy="7048500"/>
          </a:xfrm>
          <a:prstGeom prst="rect">
            <a:avLst/>
          </a:prstGeom>
          <a:solidFill>
            <a:schemeClr val="accent1">
              <a:alpha val="7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9057" tIns="49528" rIns="99057" bIns="49528" anchor="ctr"/>
          <a:lstStyle>
            <a:lvl1pPr defTabSz="9906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defRPr/>
            </a:pPr>
            <a:endParaRPr lang="da-DK" altLang="da-DK" sz="1900">
              <a:latin typeface="Arial" charset="0"/>
            </a:endParaRPr>
          </a:p>
        </p:txBody>
      </p:sp>
      <p:pic>
        <p:nvPicPr>
          <p:cNvPr id="1029" name="Picture 30" descr="contra2008">
            <a:extLst>
              <a:ext uri="{FF2B5EF4-FFF2-40B4-BE49-F238E27FC236}">
                <a16:creationId xmlns:a16="http://schemas.microsoft.com/office/drawing/2014/main" id="{68DE9C1F-2B14-FB43-B28A-0D381F8B80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625" y="6115050"/>
            <a:ext cx="1863725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</p:sldLayoutIdLst>
  <p:transition>
    <p:fade/>
  </p:transition>
  <p:hf hdr="0" ftr="0" dt="0"/>
  <p:txStyles>
    <p:titleStyle>
      <a:lvl1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2pPr>
      <a:lvl3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3pPr>
      <a:lvl4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4pPr>
      <a:lvl5pPr algn="l" defTabSz="990600" rtl="0" eaLnBrk="0" fontAlgn="base" hangingPunct="0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5pPr>
      <a:lvl6pPr marL="4572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6pPr>
      <a:lvl7pPr marL="9144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7pPr>
      <a:lvl8pPr marL="13716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8pPr>
      <a:lvl9pPr marL="1828800" algn="l" defTabSz="990600" rtl="0" fontAlgn="base">
        <a:spcBef>
          <a:spcPct val="0"/>
        </a:spcBef>
        <a:spcAft>
          <a:spcPct val="0"/>
        </a:spcAft>
        <a:defRPr sz="4300" b="1">
          <a:solidFill>
            <a:schemeClr val="tx2"/>
          </a:solidFill>
          <a:latin typeface="Verdana" pitchFamily="34" charset="0"/>
        </a:defRPr>
      </a:lvl9pPr>
    </p:titleStyle>
    <p:bodyStyle>
      <a:lvl1pPr marL="371475" indent="-371475" algn="l" defTabSz="9906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04863" indent="-309563" algn="l" defTabSz="9906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238250" indent="-247650" algn="l" defTabSz="9906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733550" indent="-247650" algn="l" defTabSz="9906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28850" indent="-247650" algn="l" defTabSz="9906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860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32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04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57650" indent="-247650" algn="l" defTabSz="9906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1">
            <a:extLst>
              <a:ext uri="{FF2B5EF4-FFF2-40B4-BE49-F238E27FC236}">
                <a16:creationId xmlns:a16="http://schemas.microsoft.com/office/drawing/2014/main" id="{9184642A-9B34-0342-9A06-960935B6F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25" y="2587625"/>
            <a:ext cx="10544175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  <a:t> Resultatorienteret </a:t>
            </a:r>
            <a:b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</a:br>
            <a: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  <a:t>virksomhedsledelse</a:t>
            </a:r>
          </a:p>
          <a:p>
            <a:pPr algn="ctr" eaLnBrk="1" hangingPunct="1"/>
            <a:endParaRPr lang="da-DK" altLang="da-DK" sz="5000" b="1" dirty="0">
              <a:solidFill>
                <a:schemeClr val="tx2"/>
              </a:solidFill>
              <a:latin typeface="Verdana" panose="020B0604030504040204" pitchFamily="34" charset="0"/>
            </a:endParaRPr>
          </a:p>
          <a:p>
            <a:pPr algn="ctr" eaLnBrk="1" hangingPunct="1"/>
            <a:r>
              <a:rPr lang="da-DK" altLang="da-DK" sz="5000" b="1" dirty="0">
                <a:solidFill>
                  <a:schemeClr val="tx2"/>
                </a:solidFill>
                <a:latin typeface="Verdana" panose="020B0604030504040204" pitchFamily="34" charset="0"/>
              </a:rPr>
              <a:t>Del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6816B4D5-8AA4-E943-A073-F22D07F51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15963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Salgspriser</a:t>
            </a:r>
          </a:p>
        </p:txBody>
      </p:sp>
      <p:sp>
        <p:nvSpPr>
          <p:cNvPr id="108546" name="Rectangle 3">
            <a:extLst>
              <a:ext uri="{FF2B5EF4-FFF2-40B4-BE49-F238E27FC236}">
                <a16:creationId xmlns:a16="http://schemas.microsoft.com/office/drawing/2014/main" id="{AF7D815C-1EE4-EA4B-9313-2BD00FCEA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68425" y="2228850"/>
            <a:ext cx="80962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da-DK" altLang="da-DK" b="1"/>
              <a:t>En salgspris er ikke noget der beregnes eller kalkuleres, det er noget der besluttes</a:t>
            </a:r>
          </a:p>
          <a:p>
            <a:pPr marL="0" indent="0" eaLnBrk="1" hangingPunct="1">
              <a:buFontTx/>
              <a:buNone/>
            </a:pPr>
            <a:endParaRPr lang="da-DK" altLang="da-DK"/>
          </a:p>
          <a:p>
            <a:pPr marL="0" indent="0" eaLnBrk="1" hangingPunct="1">
              <a:buFontTx/>
              <a:buNone/>
            </a:pPr>
            <a:r>
              <a:rPr lang="da-DK" altLang="da-DK" b="1"/>
              <a:t>Prisdifferentiering:</a:t>
            </a:r>
          </a:p>
          <a:p>
            <a:pPr marL="0" indent="0" eaLnBrk="1" hangingPunct="1">
              <a:buFontTx/>
              <a:buNone/>
            </a:pPr>
            <a:endParaRPr lang="da-DK" altLang="da-DK"/>
          </a:p>
          <a:p>
            <a:pPr marL="479425" lvl="1" indent="-288925" eaLnBrk="1" hangingPunct="1">
              <a:buFontTx/>
              <a:buBlip>
                <a:blip r:embed="rId3"/>
              </a:buBlip>
            </a:pPr>
            <a:r>
              <a:rPr lang="da-DK" altLang="da-DK"/>
              <a:t>De ikke prisfølsomme varer (kundernes manglende kendskab til prisen)</a:t>
            </a:r>
          </a:p>
          <a:p>
            <a:pPr marL="479425" lvl="1" indent="-288925" eaLnBrk="1" hangingPunct="1">
              <a:buFontTx/>
              <a:buBlip>
                <a:blip r:embed="rId3"/>
              </a:buBlip>
            </a:pPr>
            <a:r>
              <a:rPr lang="da-DK" altLang="da-DK"/>
              <a:t>Egne mærker</a:t>
            </a:r>
          </a:p>
          <a:p>
            <a:pPr marL="479425" lvl="1" indent="-288925" eaLnBrk="1" hangingPunct="1">
              <a:buFontTx/>
              <a:buBlip>
                <a:blip r:embed="rId3"/>
              </a:buBlip>
            </a:pPr>
            <a:r>
              <a:rPr lang="da-DK" altLang="da-DK"/>
              <a:t>Ikke markedsførte varer hos konkurrenten</a:t>
            </a:r>
          </a:p>
          <a:p>
            <a:pPr marL="479425" lvl="1" indent="-288925" eaLnBrk="1" hangingPunct="1">
              <a:buFontTx/>
              <a:buBlip>
                <a:blip r:embed="rId3"/>
              </a:buBlip>
            </a:pPr>
            <a:r>
              <a:rPr lang="da-DK" altLang="da-DK"/>
              <a:t>Prisafrunding</a:t>
            </a:r>
            <a:endParaRPr lang="da-DK" altLang="da-DK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>
            <a:extLst>
              <a:ext uri="{FF2B5EF4-FFF2-40B4-BE49-F238E27FC236}">
                <a16:creationId xmlns:a16="http://schemas.microsoft.com/office/drawing/2014/main" id="{6816B4D5-8AA4-E943-A073-F22D07F519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15963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Salgspriser</a:t>
            </a:r>
          </a:p>
        </p:txBody>
      </p:sp>
      <p:sp>
        <p:nvSpPr>
          <p:cNvPr id="108546" name="Rectangle 3">
            <a:extLst>
              <a:ext uri="{FF2B5EF4-FFF2-40B4-BE49-F238E27FC236}">
                <a16:creationId xmlns:a16="http://schemas.microsoft.com/office/drawing/2014/main" id="{AF7D815C-1EE4-EA4B-9313-2BD00FCEA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68425" y="2228850"/>
            <a:ext cx="80962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da-DK" altLang="da-DK" dirty="0"/>
              <a:t>Hvorfor har mange </a:t>
            </a:r>
            <a:r>
              <a:rPr lang="da-DK" altLang="da-DK" dirty="0" err="1"/>
              <a:t>ejerledere</a:t>
            </a:r>
            <a:r>
              <a:rPr lang="da-DK" altLang="da-DK" dirty="0"/>
              <a:t> svært ved at øge deres priser?</a:t>
            </a:r>
          </a:p>
          <a:p>
            <a:pPr marL="0" indent="0" eaLnBrk="1" hangingPunct="1">
              <a:buFontTx/>
              <a:buNone/>
            </a:pPr>
            <a:endParaRPr lang="da-DK" altLang="da-DK" dirty="0"/>
          </a:p>
          <a:p>
            <a:pPr marL="0" indent="0" eaLnBrk="1" hangingPunct="1">
              <a:buFontTx/>
              <a:buNone/>
            </a:pPr>
            <a:r>
              <a:rPr lang="da-DK" altLang="da-DK" dirty="0"/>
              <a:t>Kom med dine bud på spørgsmål i </a:t>
            </a:r>
            <a:r>
              <a:rPr lang="da-DK" altLang="da-DK" dirty="0" err="1"/>
              <a:t>chaten</a:t>
            </a:r>
            <a:endParaRPr lang="da-DK" altLang="da-DK" dirty="0"/>
          </a:p>
          <a:p>
            <a:pPr marL="0" indent="0" eaLnBrk="1" hangingPunct="1">
              <a:buFontTx/>
              <a:buNone/>
            </a:pPr>
            <a:endParaRPr lang="da-DK" altLang="da-DK" dirty="0"/>
          </a:p>
          <a:p>
            <a:pPr marL="0" indent="0" eaLnBrk="1" hangingPunct="1">
              <a:buFontTx/>
              <a:buNone/>
            </a:pPr>
            <a:r>
              <a:rPr lang="da-DK" altLang="da-DK" dirty="0"/>
              <a:t>5 minutter individuel arbejde</a:t>
            </a:r>
          </a:p>
        </p:txBody>
      </p:sp>
    </p:spTree>
    <p:extLst>
      <p:ext uri="{BB962C8B-B14F-4D97-AF65-F5344CB8AC3E}">
        <p14:creationId xmlns:p14="http://schemas.microsoft.com/office/powerpoint/2010/main" val="3893747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>
            <a:extLst>
              <a:ext uri="{FF2B5EF4-FFF2-40B4-BE49-F238E27FC236}">
                <a16:creationId xmlns:a16="http://schemas.microsoft.com/office/drawing/2014/main" id="{FC861163-000E-DE43-BA29-D79DFF36B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2325" y="644525"/>
            <a:ext cx="9144000" cy="1174750"/>
          </a:xfrm>
          <a:noFill/>
        </p:spPr>
        <p:txBody>
          <a:bodyPr lIns="91419" tIns="45710" rIns="91419" bIns="45710" anchor="t"/>
          <a:lstStyle/>
          <a:p>
            <a:pPr marL="449263" indent="-449263" eaLnBrk="1" hangingPunct="1"/>
            <a:r>
              <a:rPr lang="da-DK" altLang="da-DK" sz="3600"/>
              <a:t>Prisøgning og dens konsekvenser</a:t>
            </a:r>
          </a:p>
        </p:txBody>
      </p:sp>
      <p:sp>
        <p:nvSpPr>
          <p:cNvPr id="110594" name="Rectangle 3">
            <a:extLst>
              <a:ext uri="{FF2B5EF4-FFF2-40B4-BE49-F238E27FC236}">
                <a16:creationId xmlns:a16="http://schemas.microsoft.com/office/drawing/2014/main" id="{236E337F-7390-7147-9388-B4E11CB3F1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16138"/>
            <a:ext cx="9201150" cy="4287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187325" indent="-187325" eaLnBrk="1" hangingPunct="1">
              <a:buFontTx/>
              <a:buNone/>
            </a:pPr>
            <a:endParaRPr lang="da-DK" altLang="da-DK" sz="700"/>
          </a:p>
          <a:p>
            <a:pPr marL="187325" indent="-187325" eaLnBrk="1" hangingPunct="1">
              <a:buFontTx/>
              <a:buNone/>
            </a:pPr>
            <a:endParaRPr lang="da-DK" altLang="da-DK" sz="700"/>
          </a:p>
          <a:p>
            <a:pPr marL="187325" indent="-187325" eaLnBrk="1" hangingPunct="1">
              <a:buFontTx/>
              <a:buNone/>
            </a:pPr>
            <a:endParaRPr lang="da-DK" altLang="da-DK" sz="700"/>
          </a:p>
        </p:txBody>
      </p:sp>
      <p:graphicFrame>
        <p:nvGraphicFramePr>
          <p:cNvPr id="7" name="Tabel 6">
            <a:extLst>
              <a:ext uri="{FF2B5EF4-FFF2-40B4-BE49-F238E27FC236}">
                <a16:creationId xmlns:a16="http://schemas.microsoft.com/office/drawing/2014/main" id="{75BBE1C7-A1CE-534B-9020-98D9F4EC0738}"/>
              </a:ext>
            </a:extLst>
          </p:cNvPr>
          <p:cNvGraphicFramePr>
            <a:graphicFrameLocks noGrp="1"/>
          </p:cNvGraphicFramePr>
          <p:nvPr/>
        </p:nvGraphicFramePr>
        <p:xfrm>
          <a:off x="1327150" y="1363663"/>
          <a:ext cx="8331198" cy="4610097"/>
        </p:xfrm>
        <a:graphic>
          <a:graphicData uri="http://schemas.openxmlformats.org/drawingml/2006/table">
            <a:tbl>
              <a:tblPr/>
              <a:tblGrid>
                <a:gridCol w="166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333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564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7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527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Prisændring i %</a:t>
                      </a:r>
                    </a:p>
                  </a:txBody>
                  <a:tcPr marL="9168" marR="9168" marT="917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Dækningsgrad</a:t>
                      </a:r>
                    </a:p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(</a:t>
                      </a:r>
                      <a:r>
                        <a:rPr kumimoji="0" lang="da-DK" altLang="da-D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Avance i % af salgspris ekskl. Moms)</a:t>
                      </a:r>
                    </a:p>
                  </a:txBody>
                  <a:tcPr marL="9168" marR="9168" marT="917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30%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90%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30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57,1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62,5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66,7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72,7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28,5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44,4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54,5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61,5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66,7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70,6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73,7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76,2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78,3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33,3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66,7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71,4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77,8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81,8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57,1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66,7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72,7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76,9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82,4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84,2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85,7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66,7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83,3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85,7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87,5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88,9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90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55,5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71,4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78,9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83,3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86,2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88,2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89,7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90,9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91,8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62,5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76,9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83,3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87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89,2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90,9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92,1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93,8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71,4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83,3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88,2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95,2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96,1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96,8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97,2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97,6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97,8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573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83,3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90,9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93,8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95,2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96,1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96,8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97,2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97,6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97,8</a:t>
                      </a:r>
                    </a:p>
                  </a:txBody>
                  <a:tcPr marL="9168" marR="9168" marT="917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91CDF934-173C-6F43-A77D-2980E3A2C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3020" y="28389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Pris </a:t>
            </a:r>
            <a:br>
              <a:rPr lang="da-DK" altLang="da-DK" sz="3600" dirty="0"/>
            </a:br>
            <a:br>
              <a:rPr lang="da-DK" altLang="da-DK" sz="3600" dirty="0"/>
            </a:br>
            <a:br>
              <a:rPr lang="da-DK" altLang="da-DK" sz="3600" dirty="0"/>
            </a:br>
            <a:br>
              <a:rPr lang="da-DK" altLang="da-DK" sz="3600" dirty="0"/>
            </a:br>
            <a:endParaRPr lang="da-DK" altLang="da-DK" sz="36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6BDD87E-D6F7-7D4A-B459-9E1A3B7C9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037626"/>
              </p:ext>
            </p:extLst>
          </p:nvPr>
        </p:nvGraphicFramePr>
        <p:xfrm>
          <a:off x="1255068" y="1292002"/>
          <a:ext cx="8640885" cy="3930714"/>
        </p:xfrm>
        <a:graphic>
          <a:graphicData uri="http://schemas.openxmlformats.org/drawingml/2006/table">
            <a:tbl>
              <a:tblPr/>
              <a:tblGrid>
                <a:gridCol w="1439583">
                  <a:extLst>
                    <a:ext uri="{9D8B030D-6E8A-4147-A177-3AD203B41FA5}">
                      <a16:colId xmlns:a16="http://schemas.microsoft.com/office/drawing/2014/main" val="19838666"/>
                    </a:ext>
                  </a:extLst>
                </a:gridCol>
                <a:gridCol w="1441277">
                  <a:extLst>
                    <a:ext uri="{9D8B030D-6E8A-4147-A177-3AD203B41FA5}">
                      <a16:colId xmlns:a16="http://schemas.microsoft.com/office/drawing/2014/main" val="273635629"/>
                    </a:ext>
                  </a:extLst>
                </a:gridCol>
                <a:gridCol w="1439583">
                  <a:extLst>
                    <a:ext uri="{9D8B030D-6E8A-4147-A177-3AD203B41FA5}">
                      <a16:colId xmlns:a16="http://schemas.microsoft.com/office/drawing/2014/main" val="1280170682"/>
                    </a:ext>
                  </a:extLst>
                </a:gridCol>
                <a:gridCol w="1439583">
                  <a:extLst>
                    <a:ext uri="{9D8B030D-6E8A-4147-A177-3AD203B41FA5}">
                      <a16:colId xmlns:a16="http://schemas.microsoft.com/office/drawing/2014/main" val="4196601735"/>
                    </a:ext>
                  </a:extLst>
                </a:gridCol>
                <a:gridCol w="1441276">
                  <a:extLst>
                    <a:ext uri="{9D8B030D-6E8A-4147-A177-3AD203B41FA5}">
                      <a16:colId xmlns:a16="http://schemas.microsoft.com/office/drawing/2014/main" val="3054204254"/>
                    </a:ext>
                  </a:extLst>
                </a:gridCol>
                <a:gridCol w="1439583">
                  <a:extLst>
                    <a:ext uri="{9D8B030D-6E8A-4147-A177-3AD203B41FA5}">
                      <a16:colId xmlns:a16="http://schemas.microsoft.com/office/drawing/2014/main" val="58558067"/>
                    </a:ext>
                  </a:extLst>
                </a:gridCol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Vare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Opr. salgspris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Ny salgspris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Antal solgte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stk. pr. år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Mer-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omsætning</a:t>
                      </a: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Mer-</a:t>
                      </a:r>
                      <a:endParaRPr kumimoji="0" lang="da-DK" altLang="da-D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indtjening</a:t>
                      </a:r>
                      <a:endParaRPr kumimoji="0" lang="da-DK" altLang="da-DK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04450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Hudcreme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149,00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179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125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Kr. 3.750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3.000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3750*0,8</a:t>
                      </a: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950501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18672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93146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16083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20811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 alt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5012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>
            <a:extLst>
              <a:ext uri="{FF2B5EF4-FFF2-40B4-BE49-F238E27FC236}">
                <a16:creationId xmlns:a16="http://schemas.microsoft.com/office/drawing/2014/main" id="{91CDF934-173C-6F43-A77D-2980E3A2C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3020" y="28389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Pris – Find 5 varer/ydelser hvor du kan hæve prisen uden at det går ud over antal solgte enheder </a:t>
            </a:r>
            <a:br>
              <a:rPr lang="da-DK" altLang="da-DK" sz="3600" dirty="0"/>
            </a:br>
            <a:br>
              <a:rPr lang="da-DK" altLang="da-DK" sz="3600" dirty="0"/>
            </a:br>
            <a:br>
              <a:rPr lang="da-DK" altLang="da-DK" sz="3600" dirty="0"/>
            </a:br>
            <a:br>
              <a:rPr lang="da-DK" altLang="da-DK" sz="3600" dirty="0"/>
            </a:br>
            <a:endParaRPr lang="da-DK" altLang="da-DK" sz="36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26BDD87E-D6F7-7D4A-B459-9E1A3B7C98AA}"/>
              </a:ext>
            </a:extLst>
          </p:cNvPr>
          <p:cNvGraphicFramePr>
            <a:graphicFrameLocks noGrp="1"/>
          </p:cNvGraphicFramePr>
          <p:nvPr/>
        </p:nvGraphicFramePr>
        <p:xfrm>
          <a:off x="1327150" y="2300288"/>
          <a:ext cx="8099425" cy="3400425"/>
        </p:xfrm>
        <a:graphic>
          <a:graphicData uri="http://schemas.openxmlformats.org/drawingml/2006/table">
            <a:tbl>
              <a:tblPr/>
              <a:tblGrid>
                <a:gridCol w="1349375">
                  <a:extLst>
                    <a:ext uri="{9D8B030D-6E8A-4147-A177-3AD203B41FA5}">
                      <a16:colId xmlns:a16="http://schemas.microsoft.com/office/drawing/2014/main" val="19838666"/>
                    </a:ext>
                  </a:extLst>
                </a:gridCol>
                <a:gridCol w="1350963">
                  <a:extLst>
                    <a:ext uri="{9D8B030D-6E8A-4147-A177-3AD203B41FA5}">
                      <a16:colId xmlns:a16="http://schemas.microsoft.com/office/drawing/2014/main" val="273635629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1280170682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4196601735"/>
                    </a:ext>
                  </a:extLst>
                </a:gridCol>
                <a:gridCol w="1350962">
                  <a:extLst>
                    <a:ext uri="{9D8B030D-6E8A-4147-A177-3AD203B41FA5}">
                      <a16:colId xmlns:a16="http://schemas.microsoft.com/office/drawing/2014/main" val="3054204254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58558067"/>
                    </a:ext>
                  </a:extLst>
                </a:gridCol>
              </a:tblGrid>
              <a:tr h="561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Vare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Opr. salgspris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Ny salgspris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Antal solgte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stk. pr. år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Mer-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omsætning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Mer-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indtjening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2104450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3950501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41918672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793146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4616083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6220811"/>
                  </a:ext>
                </a:extLst>
              </a:tr>
              <a:tr h="473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 alt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a-DK" altLang="da-DK" sz="1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2" marR="685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501213"/>
                  </a:ext>
                </a:extLst>
              </a:tr>
            </a:tbl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BF7C6FFF-20A0-014F-B81F-7DA80388A747}"/>
              </a:ext>
            </a:extLst>
          </p:cNvPr>
          <p:cNvSpPr txBox="1"/>
          <p:nvPr/>
        </p:nvSpPr>
        <p:spPr>
          <a:xfrm>
            <a:off x="1327150" y="6044530"/>
            <a:ext cx="67185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E" dirty="0">
                <a:latin typeface="+mn-lt"/>
              </a:rPr>
              <a:t>15 min individuel arbejde incl pause/toilet</a:t>
            </a:r>
          </a:p>
        </p:txBody>
      </p:sp>
    </p:spTree>
    <p:extLst>
      <p:ext uri="{BB962C8B-B14F-4D97-AF65-F5344CB8AC3E}">
        <p14:creationId xmlns:p14="http://schemas.microsoft.com/office/powerpoint/2010/main" val="265520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4">
            <a:extLst>
              <a:ext uri="{FF2B5EF4-FFF2-40B4-BE49-F238E27FC236}">
                <a16:creationId xmlns:a16="http://schemas.microsoft.com/office/drawing/2014/main" id="{B04CC19F-85A6-6E4E-85EC-5E096AF5F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860425"/>
            <a:ext cx="91440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9" tIns="45710" rIns="91419" bIns="45710"/>
          <a:lstStyle>
            <a:lvl1pPr marL="449263" indent="-449263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sz="3200" b="1">
                <a:solidFill>
                  <a:schemeClr val="tx2"/>
                </a:solidFill>
                <a:latin typeface="Verdana" panose="020B0604030504040204" pitchFamily="34" charset="0"/>
              </a:rPr>
              <a:t>Rabatgivning og dens  konsekvenser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0600C545-B47B-EC44-BD05-EA75EC0ED657}"/>
              </a:ext>
            </a:extLst>
          </p:cNvPr>
          <p:cNvGraphicFramePr>
            <a:graphicFrameLocks noGrp="1"/>
          </p:cNvGraphicFramePr>
          <p:nvPr/>
        </p:nvGraphicFramePr>
        <p:xfrm>
          <a:off x="1255713" y="2228850"/>
          <a:ext cx="8397875" cy="3160718"/>
        </p:xfrm>
        <a:graphic>
          <a:graphicData uri="http://schemas.openxmlformats.org/drawingml/2006/table">
            <a:tbl>
              <a:tblPr/>
              <a:tblGrid>
                <a:gridCol w="1849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8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866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70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Prisændring i %</a:t>
                      </a:r>
                    </a:p>
                  </a:txBody>
                  <a:tcPr marL="9284" marR="9284" marT="92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gridSpan="9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Dækningsgrad(Avance i % af salgspris ekskl. Moms)</a:t>
                      </a:r>
                    </a:p>
                  </a:txBody>
                  <a:tcPr marL="9284" marR="9284" marT="928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30%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70%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80%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90%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-2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111,1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107,1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105,3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104,7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103,4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102,9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102,6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102,3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166,7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115,4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111,1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108,7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107,1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106,1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105,3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104,7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-6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250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142,8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117,6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113,6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111,1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109,4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107,1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107,1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-8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500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166,7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136,4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119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115,4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112,9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111,1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109,8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-10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150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133,3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116,7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114,3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112,5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-15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160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142,9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133,3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127,3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123,1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-20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300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166,7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150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140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133,3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128,6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-25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600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266,7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171,4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155,6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145,5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138,5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-30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 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400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250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200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175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160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Verdana" charset="0"/>
                        </a:defRPr>
                      </a:lvl9pPr>
                    </a:lstStyle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a-DK" altLang="da-DK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charset="0"/>
                        </a:rPr>
                        <a:t>150</a:t>
                      </a:r>
                    </a:p>
                  </a:txBody>
                  <a:tcPr marL="9284" marR="9284" marT="928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>
            <a:extLst>
              <a:ext uri="{FF2B5EF4-FFF2-40B4-BE49-F238E27FC236}">
                <a16:creationId xmlns:a16="http://schemas.microsoft.com/office/drawing/2014/main" id="{C6773C61-6CFA-0849-8751-12DDCAD07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9450" y="936625"/>
            <a:ext cx="8763000" cy="7874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Indkøb</a:t>
            </a:r>
          </a:p>
        </p:txBody>
      </p:sp>
      <p:sp>
        <p:nvSpPr>
          <p:cNvPr id="116738" name="Rectangle 3">
            <a:extLst>
              <a:ext uri="{FF2B5EF4-FFF2-40B4-BE49-F238E27FC236}">
                <a16:creationId xmlns:a16="http://schemas.microsoft.com/office/drawing/2014/main" id="{69DA4DF0-EBC7-044D-812B-8A89513E66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266825" y="2876550"/>
            <a:ext cx="4524375" cy="4287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Indkøbsbudgettet 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Forventet omsætning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Handlingsplaner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Sæson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Markedsføring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Kernesortiment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Hvad har jeg på lager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Hvor meget kan jeg sælge inden næste leverance?</a:t>
            </a:r>
          </a:p>
        </p:txBody>
      </p:sp>
      <p:sp>
        <p:nvSpPr>
          <p:cNvPr id="116739" name="Rectangle 4">
            <a:extLst>
              <a:ext uri="{FF2B5EF4-FFF2-40B4-BE49-F238E27FC236}">
                <a16:creationId xmlns:a16="http://schemas.microsoft.com/office/drawing/2014/main" id="{819E816E-F320-BF46-8B1B-BDA9C24128F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5740400" y="2608263"/>
            <a:ext cx="42989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 typeface="Wingdings" pitchFamily="2" charset="2"/>
              <a:buChar char="§"/>
            </a:pPr>
            <a:endParaRPr lang="da-DK" altLang="da-DK" sz="1300"/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Hvad er indkøbspris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Hvad er udsalgspris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Hvad er dækningsbidraget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Rabatter	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Bonus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Betalingsbetingelser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/>
              <a:t>Markedsføringstilskud</a:t>
            </a:r>
          </a:p>
        </p:txBody>
      </p:sp>
      <p:sp>
        <p:nvSpPr>
          <p:cNvPr id="116740" name="Text Box 5">
            <a:extLst>
              <a:ext uri="{FF2B5EF4-FFF2-40B4-BE49-F238E27FC236}">
                <a16:creationId xmlns:a16="http://schemas.microsoft.com/office/drawing/2014/main" id="{CA42F604-FDB8-AB48-886F-44D5E990A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2084388"/>
            <a:ext cx="906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1419" tIns="45710" rIns="91419" bIns="4571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a-DK" altLang="da-DK" sz="1800" b="1">
                <a:latin typeface="Verdana" panose="020B0604030504040204" pitchFamily="34" charset="0"/>
              </a:rPr>
              <a:t>Når man køber ind, er det vigtig, at tage forbehold for følgende:</a:t>
            </a:r>
            <a:endParaRPr lang="da-DK" altLang="da-DK" sz="18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>
            <a:extLst>
              <a:ext uri="{FF2B5EF4-FFF2-40B4-BE49-F238E27FC236}">
                <a16:creationId xmlns:a16="http://schemas.microsoft.com/office/drawing/2014/main" id="{51194FD1-212C-2E45-BA46-171044381B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15963"/>
            <a:ext cx="87645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Indkøb og indkøbspriser</a:t>
            </a:r>
          </a:p>
        </p:txBody>
      </p:sp>
      <p:sp>
        <p:nvSpPr>
          <p:cNvPr id="118786" name="Rectangle 3">
            <a:extLst>
              <a:ext uri="{FF2B5EF4-FFF2-40B4-BE49-F238E27FC236}">
                <a16:creationId xmlns:a16="http://schemas.microsoft.com/office/drawing/2014/main" id="{4EF681B1-1A5B-2F49-9846-2F831C5B4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98588" y="2319338"/>
            <a:ext cx="78803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r>
              <a:rPr lang="da-DK" altLang="da-DK" sz="1500" b="1" dirty="0"/>
              <a:t>Præcis som hos vore kunder er der 2 former for indkøb, når man køber ind.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endParaRPr lang="da-DK" altLang="da-DK" sz="1500" b="1" dirty="0"/>
          </a:p>
          <a:p>
            <a:pPr marL="577850" lvl="1" indent="-387350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76250" algn="l"/>
              </a:tabLst>
            </a:pPr>
            <a:r>
              <a:rPr lang="da-DK" altLang="da-DK" sz="1600" dirty="0"/>
              <a:t>Impulskøb</a:t>
            </a:r>
          </a:p>
          <a:p>
            <a:pPr marL="577850" lvl="1" indent="-387350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76250" algn="l"/>
              </a:tabLst>
            </a:pPr>
            <a:r>
              <a:rPr lang="da-DK" altLang="da-DK" sz="1600" dirty="0"/>
              <a:t>Planlagt køb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endParaRPr lang="da-DK" altLang="da-DK" sz="1500" dirty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r>
              <a:rPr lang="da-DK" altLang="da-DK" sz="1500" b="1" dirty="0"/>
              <a:t>Et forkert indkøb får indflydelse på</a:t>
            </a:r>
          </a:p>
          <a:p>
            <a:pPr marL="1625600" lvl="2" indent="-857250" eaLnBrk="1" hangingPunct="1">
              <a:lnSpc>
                <a:spcPct val="90000"/>
              </a:lnSpc>
              <a:buFontTx/>
              <a:buNone/>
              <a:tabLst>
                <a:tab pos="476250" algn="l"/>
              </a:tabLst>
            </a:pPr>
            <a:endParaRPr lang="da-DK" altLang="da-DK" sz="1600" b="1" dirty="0"/>
          </a:p>
          <a:p>
            <a:pPr marL="577850" lvl="1" indent="-387350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76250" algn="l"/>
              </a:tabLst>
            </a:pPr>
            <a:r>
              <a:rPr lang="da-DK" altLang="da-DK" sz="1600" dirty="0"/>
              <a:t>Lageret</a:t>
            </a:r>
          </a:p>
          <a:p>
            <a:pPr marL="577850" lvl="1" indent="-387350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76250" algn="l"/>
              </a:tabLst>
            </a:pPr>
            <a:r>
              <a:rPr lang="da-DK" altLang="da-DK" sz="1600" dirty="0"/>
              <a:t>Lønomkostningerne og motivationen</a:t>
            </a:r>
          </a:p>
          <a:p>
            <a:pPr marL="577850" lvl="1" indent="-387350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76250" algn="l"/>
              </a:tabLst>
            </a:pPr>
            <a:r>
              <a:rPr lang="da-DK" altLang="da-DK" sz="1600" dirty="0"/>
              <a:t>Prisen</a:t>
            </a:r>
          </a:p>
          <a:p>
            <a:pPr marL="577850" lvl="1" indent="-387350" eaLnBrk="1" hangingPunct="1">
              <a:lnSpc>
                <a:spcPct val="90000"/>
              </a:lnSpc>
              <a:buFontTx/>
              <a:buBlip>
                <a:blip r:embed="rId3"/>
              </a:buBlip>
              <a:tabLst>
                <a:tab pos="476250" algn="l"/>
              </a:tabLst>
            </a:pPr>
            <a:r>
              <a:rPr lang="da-DK" altLang="da-DK" sz="1600" dirty="0"/>
              <a:t>Hvor attraktiv kunderne oplever virksomheden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>
            <a:extLst>
              <a:ext uri="{FF2B5EF4-FFF2-40B4-BE49-F238E27FC236}">
                <a16:creationId xmlns:a16="http://schemas.microsoft.com/office/drawing/2014/main" id="{EB3F818E-51B8-6E41-9456-245DE60EF2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Indkøbsplanlægning</a:t>
            </a:r>
          </a:p>
        </p:txBody>
      </p:sp>
      <p:sp>
        <p:nvSpPr>
          <p:cNvPr id="120834" name="Rectangle 3">
            <a:extLst>
              <a:ext uri="{FF2B5EF4-FFF2-40B4-BE49-F238E27FC236}">
                <a16:creationId xmlns:a16="http://schemas.microsoft.com/office/drawing/2014/main" id="{BB0B3EBA-3CEF-554F-9EB3-6F91346761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2247900"/>
            <a:ext cx="87439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500" b="1" dirty="0"/>
              <a:t>     Det kan skyldes: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medarbejderne ikke har den rigtige uddannelse.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lageret er fysisk uoverskueligt eller rodet.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medarbejderne ikke "gider" gå ud på lager for at </a:t>
            </a:r>
            <a:r>
              <a:rPr lang="da-DK" altLang="da-DK" sz="1600" dirty="0" err="1"/>
              <a:t>checke</a:t>
            </a:r>
            <a:r>
              <a:rPr lang="da-DK" altLang="da-DK" sz="1600" dirty="0"/>
              <a:t>, hvor meget der er hjemme. 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der ikke findes et effektivt styring- og bestillingssystem.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salget er svigtet.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medarbejderne har ikke været opmærksomme på sæsonsvingninger.</a:t>
            </a:r>
          </a:p>
          <a:p>
            <a:pPr lvl="1"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600" dirty="0"/>
              <a:t>At Virksomheden har for dårlige leverandører, med for lang leveringstid.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>
            <a:extLst>
              <a:ext uri="{FF2B5EF4-FFF2-40B4-BE49-F238E27FC236}">
                <a16:creationId xmlns:a16="http://schemas.microsoft.com/office/drawing/2014/main" id="{79338F61-CDA8-3E49-A9E0-763543D9B6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6788" y="571500"/>
            <a:ext cx="8829675" cy="962025"/>
          </a:xfrm>
        </p:spPr>
        <p:txBody>
          <a:bodyPr/>
          <a:lstStyle/>
          <a:p>
            <a:pPr eaLnBrk="1" hangingPunct="1"/>
            <a:r>
              <a:rPr lang="da-DK" altLang="da-DK" sz="3600"/>
              <a:t> Indkøb </a:t>
            </a:r>
          </a:p>
        </p:txBody>
      </p:sp>
      <p:sp>
        <p:nvSpPr>
          <p:cNvPr id="122882" name="Rectangle 3">
            <a:extLst>
              <a:ext uri="{FF2B5EF4-FFF2-40B4-BE49-F238E27FC236}">
                <a16:creationId xmlns:a16="http://schemas.microsoft.com/office/drawing/2014/main" id="{522A7DED-7D35-1B4D-950A-626EAA57E6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08113" y="1617663"/>
            <a:ext cx="8343900" cy="392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da-DK" altLang="da-DK" sz="1500" b="1" dirty="0"/>
              <a:t>Indkøb i dag: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da-DK" altLang="da-DK" sz="1500" b="1" dirty="0"/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Vi bør digitalisere indkøbet mest muligt.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Almindelig varebestilling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Automatisk forslag til genbestilling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da-DK" altLang="da-DK" sz="1500" dirty="0"/>
              <a:t>	- Forslag på indkøb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da-DK" altLang="da-DK" sz="1500" dirty="0"/>
              <a:t>	- Baseret på minimumslager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da-DK" altLang="da-DK" sz="1500" dirty="0"/>
              <a:t>	- Skal godkendes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Suppleringsordre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Hasteordre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da-DK" altLang="da-DK" sz="1500" dirty="0"/>
              <a:t>	- Fragt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Kampagneordre</a:t>
            </a:r>
          </a:p>
          <a:p>
            <a:pPr eaLnBrk="1" hangingPunct="1">
              <a:lnSpc>
                <a:spcPct val="120000"/>
              </a:lnSpc>
              <a:buFontTx/>
              <a:buBlip>
                <a:blip r:embed="rId3"/>
              </a:buBlip>
            </a:pPr>
            <a:r>
              <a:rPr lang="da-DK" altLang="da-DK" sz="1500" dirty="0"/>
              <a:t>Leveringer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>
            <a:extLst>
              <a:ext uri="{FF2B5EF4-FFF2-40B4-BE49-F238E27FC236}">
                <a16:creationId xmlns:a16="http://schemas.microsoft.com/office/drawing/2014/main" id="{0169A83B-FBF8-994B-AD3E-8A1D77D20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1052" y="2321584"/>
            <a:ext cx="8889132" cy="1219200"/>
          </a:xfrm>
          <a:noFill/>
        </p:spPr>
        <p:txBody>
          <a:bodyPr lIns="91419" tIns="45710" rIns="91419" bIns="45710" anchor="t"/>
          <a:lstStyle/>
          <a:p>
            <a:pPr algn="ctr" eaLnBrk="1" hangingPunct="1"/>
            <a:r>
              <a:rPr lang="da-DK" altLang="da-DK" sz="3600" dirty="0"/>
              <a:t> Bruttoavancen/dækningsbidrag</a:t>
            </a:r>
            <a:br>
              <a:rPr lang="da-DK" altLang="da-DK" sz="3600" dirty="0"/>
            </a:br>
            <a:br>
              <a:rPr lang="da-DK" altLang="da-DK" sz="3600" dirty="0"/>
            </a:br>
            <a:br>
              <a:rPr lang="da-DK" altLang="da-DK" sz="3600" dirty="0"/>
            </a:br>
            <a:endParaRPr lang="da-DK" altLang="da-DK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>
            <a:extLst>
              <a:ext uri="{FF2B5EF4-FFF2-40B4-BE49-F238E27FC236}">
                <a16:creationId xmlns:a16="http://schemas.microsoft.com/office/drawing/2014/main" id="{B91FCD3F-742E-974A-9444-CE19C68D18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15963"/>
            <a:ext cx="876458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Indkøbsbudget</a:t>
            </a:r>
          </a:p>
        </p:txBody>
      </p:sp>
      <p:sp>
        <p:nvSpPr>
          <p:cNvPr id="124930" name="Rectangle 3">
            <a:extLst>
              <a:ext uri="{FF2B5EF4-FFF2-40B4-BE49-F238E27FC236}">
                <a16:creationId xmlns:a16="http://schemas.microsoft.com/office/drawing/2014/main" id="{2C91CABC-C1FD-5A4E-85F6-E63761052B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11250" y="2587625"/>
            <a:ext cx="87439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altLang="da-DK"/>
              <a:t>I et indkøbsbudget bør man tage forbehold for følgende:</a:t>
            </a:r>
          </a:p>
          <a:p>
            <a:pPr eaLnBrk="1" hangingPunct="1">
              <a:buFontTx/>
              <a:buNone/>
            </a:pPr>
            <a:endParaRPr lang="da-DK" altLang="da-DK"/>
          </a:p>
          <a:p>
            <a:pPr lvl="1" eaLnBrk="1" hangingPunct="1">
              <a:buFontTx/>
              <a:buBlip>
                <a:blip r:embed="rId3"/>
              </a:buBlip>
            </a:pPr>
            <a:r>
              <a:rPr lang="da-DK" altLang="da-DK"/>
              <a:t>Forventet omsætning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da-DK" altLang="da-DK"/>
              <a:t>Egne mærker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da-DK" altLang="da-DK"/>
              <a:t>Handlingsplaner (lagerreduktion mv.)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da-DK" altLang="da-DK"/>
              <a:t>Sæson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da-DK" altLang="da-DK"/>
              <a:t>Markedsføring</a:t>
            </a:r>
          </a:p>
          <a:p>
            <a:pPr lvl="1" eaLnBrk="1" hangingPunct="1">
              <a:buFontTx/>
              <a:buBlip>
                <a:blip r:embed="rId3"/>
              </a:buBlip>
            </a:pPr>
            <a:r>
              <a:rPr lang="da-DK" altLang="da-DK"/>
              <a:t>Sortiment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Rectangle 2">
            <a:extLst>
              <a:ext uri="{FF2B5EF4-FFF2-40B4-BE49-F238E27FC236}">
                <a16:creationId xmlns:a16="http://schemas.microsoft.com/office/drawing/2014/main" id="{980FE651-9B31-3749-9316-805AC880A7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428625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Eksempel</a:t>
            </a:r>
          </a:p>
        </p:txBody>
      </p:sp>
      <p:graphicFrame>
        <p:nvGraphicFramePr>
          <p:cNvPr id="126978" name="Object 5">
            <a:extLst>
              <a:ext uri="{FF2B5EF4-FFF2-40B4-BE49-F238E27FC236}">
                <a16:creationId xmlns:a16="http://schemas.microsoft.com/office/drawing/2014/main" id="{BA6A912F-0CDA-2A46-AB74-39C06C7E8C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27375" y="1003300"/>
          <a:ext cx="5754688" cy="575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7" name="Dokument" r:id="rId4" imgW="6172200" imgH="5588000" progId="Word.Document.8">
                  <p:embed/>
                </p:oleObj>
              </mc:Choice>
              <mc:Fallback>
                <p:oleObj name="Dokument" r:id="rId4" imgW="6172200" imgH="55880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75" y="1003300"/>
                        <a:ext cx="5754688" cy="575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Rectangle 2">
            <a:extLst>
              <a:ext uri="{FF2B5EF4-FFF2-40B4-BE49-F238E27FC236}">
                <a16:creationId xmlns:a16="http://schemas.microsoft.com/office/drawing/2014/main" id="{48A507D0-4938-B943-BA2F-C41903B3F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9001125" cy="782638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Lageromsætningshastighed </a:t>
            </a:r>
            <a:br>
              <a:rPr lang="da-DK" altLang="da-DK" sz="3600"/>
            </a:br>
            <a:r>
              <a:rPr lang="da-DK" altLang="da-DK" sz="3600"/>
              <a:t>og lagerdage</a:t>
            </a:r>
          </a:p>
        </p:txBody>
      </p:sp>
      <p:sp>
        <p:nvSpPr>
          <p:cNvPr id="129026" name="Rectangle 3">
            <a:extLst>
              <a:ext uri="{FF2B5EF4-FFF2-40B4-BE49-F238E27FC236}">
                <a16:creationId xmlns:a16="http://schemas.microsoft.com/office/drawing/2014/main" id="{04F4A1BE-DBF9-364F-A86E-7947451771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43050" y="3111500"/>
            <a:ext cx="4824413" cy="1349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altLang="da-DK" sz="1500" b="1"/>
              <a:t>Til at styre lageret anvendes 2 nøgletal:</a:t>
            </a:r>
          </a:p>
          <a:p>
            <a:pPr eaLnBrk="1" hangingPunct="1">
              <a:buFontTx/>
              <a:buNone/>
            </a:pPr>
            <a:endParaRPr lang="da-DK" altLang="da-DK" sz="1500"/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500"/>
              <a:t>Lageromsætningshastigheden </a:t>
            </a:r>
          </a:p>
          <a:p>
            <a:pPr algn="just" eaLnBrk="1" hangingPunct="1">
              <a:buFontTx/>
              <a:buBlip>
                <a:blip r:embed="rId3"/>
              </a:buBlip>
            </a:pPr>
            <a:endParaRPr lang="da-DK" altLang="da-DK" sz="1500"/>
          </a:p>
          <a:p>
            <a:pPr algn="just" eaLnBrk="1" hangingPunct="1">
              <a:buFontTx/>
              <a:buBlip>
                <a:blip r:embed="rId3"/>
              </a:buBlip>
            </a:pPr>
            <a:r>
              <a:rPr lang="da-DK" altLang="da-DK" sz="1500"/>
              <a:t>Lagerdage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>
            <a:extLst>
              <a:ext uri="{FF2B5EF4-FFF2-40B4-BE49-F238E27FC236}">
                <a16:creationId xmlns:a16="http://schemas.microsoft.com/office/drawing/2014/main" id="{54829EA5-6DF3-B144-A26A-AE27A6EFA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931863"/>
            <a:ext cx="939165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Omkostninger ved varelager</a:t>
            </a:r>
          </a:p>
        </p:txBody>
      </p:sp>
      <p:sp>
        <p:nvSpPr>
          <p:cNvPr id="131074" name="Rectangle 3">
            <a:extLst>
              <a:ext uri="{FF2B5EF4-FFF2-40B4-BE49-F238E27FC236}">
                <a16:creationId xmlns:a16="http://schemas.microsoft.com/office/drawing/2014/main" id="{65F05798-1D70-4E40-979A-E800189F57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71613" y="2751138"/>
            <a:ext cx="7488237" cy="199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da-DK" altLang="da-DK" sz="1500" b="1"/>
              <a:t>De 14 % fremkommer på følgende måde:</a:t>
            </a:r>
          </a:p>
          <a:p>
            <a:pPr eaLnBrk="1" hangingPunct="1">
              <a:buFontTx/>
              <a:buNone/>
            </a:pPr>
            <a:endParaRPr lang="da-DK" altLang="da-DK" sz="1500" b="1"/>
          </a:p>
          <a:p>
            <a:pPr eaLnBrk="1" hangingPunct="1">
              <a:buFontTx/>
              <a:buNone/>
            </a:pPr>
            <a:r>
              <a:rPr lang="da-DK" altLang="da-DK" sz="1500"/>
              <a:t>Kassekreditrente			  8 %	</a:t>
            </a:r>
          </a:p>
          <a:p>
            <a:pPr eaLnBrk="1" hangingPunct="1">
              <a:buFontTx/>
              <a:buNone/>
            </a:pPr>
            <a:r>
              <a:rPr lang="da-DK" altLang="da-DK" sz="1500"/>
              <a:t>Håndteringsomkostninger		  3 %	</a:t>
            </a:r>
          </a:p>
          <a:p>
            <a:pPr eaLnBrk="1" hangingPunct="1">
              <a:buFontTx/>
              <a:buNone/>
            </a:pPr>
            <a:r>
              <a:rPr lang="da-DK" altLang="da-DK" sz="1500"/>
              <a:t>Svind				  1 %	</a:t>
            </a:r>
          </a:p>
          <a:p>
            <a:pPr eaLnBrk="1" hangingPunct="1">
              <a:buFontTx/>
              <a:buNone/>
            </a:pPr>
            <a:r>
              <a:rPr lang="da-DK" altLang="da-DK" sz="1500" u="sng"/>
              <a:t>Brækage</a:t>
            </a:r>
            <a:r>
              <a:rPr lang="da-DK" altLang="da-DK" sz="1500"/>
              <a:t>				</a:t>
            </a:r>
            <a:r>
              <a:rPr lang="da-DK" altLang="da-DK" sz="1500" u="sng"/>
              <a:t>  2 %</a:t>
            </a:r>
            <a:r>
              <a:rPr lang="da-DK" altLang="da-DK" sz="1500"/>
              <a:t>	</a:t>
            </a:r>
          </a:p>
          <a:p>
            <a:pPr eaLnBrk="1" hangingPunct="1">
              <a:buFontTx/>
              <a:buNone/>
            </a:pPr>
            <a:r>
              <a:rPr lang="da-DK" altLang="da-DK" sz="1500" u="sng"/>
              <a:t>I alt</a:t>
            </a:r>
            <a:r>
              <a:rPr lang="da-DK" altLang="da-DK" sz="1500"/>
              <a:t>				</a:t>
            </a:r>
            <a:r>
              <a:rPr lang="da-DK" altLang="da-DK" sz="1500" u="sng"/>
              <a:t>14 %</a:t>
            </a:r>
            <a:r>
              <a:rPr lang="da-DK" altLang="da-DK" sz="1500"/>
              <a:t>	</a:t>
            </a:r>
            <a:endParaRPr lang="da-DK" altLang="da-DK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Rectangle 2">
            <a:extLst>
              <a:ext uri="{FF2B5EF4-FFF2-40B4-BE49-F238E27FC236}">
                <a16:creationId xmlns:a16="http://schemas.microsoft.com/office/drawing/2014/main" id="{6F588635-1F82-1447-B14A-FCBCF264C2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7575" y="355600"/>
            <a:ext cx="8763000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br>
              <a:rPr lang="da-DK" altLang="da-DK" sz="3600" b="0" dirty="0"/>
            </a:br>
            <a:r>
              <a:rPr lang="da-DK" altLang="da-DK" sz="3600" dirty="0"/>
              <a:t>Lageromsætningshastighed</a:t>
            </a:r>
          </a:p>
        </p:txBody>
      </p:sp>
      <p:graphicFrame>
        <p:nvGraphicFramePr>
          <p:cNvPr id="139266" name="Object 5">
            <a:extLst>
              <a:ext uri="{FF2B5EF4-FFF2-40B4-BE49-F238E27FC236}">
                <a16:creationId xmlns:a16="http://schemas.microsoft.com/office/drawing/2014/main" id="{F352D1DC-20EB-1048-AC74-2DAF0C21DE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3050" y="2011363"/>
          <a:ext cx="6200775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492" name="Document" r:id="rId4" imgW="6248400" imgH="4914900" progId="Word.Document.8">
                  <p:embed/>
                </p:oleObj>
              </mc:Choice>
              <mc:Fallback>
                <p:oleObj name="Document" r:id="rId4" imgW="6248400" imgH="4914900" progId="Word.Document.8">
                  <p:embed/>
                  <p:pic>
                    <p:nvPicPr>
                      <p:cNvPr id="139266" name="Object 5">
                        <a:extLst>
                          <a:ext uri="{FF2B5EF4-FFF2-40B4-BE49-F238E27FC236}">
                            <a16:creationId xmlns:a16="http://schemas.microsoft.com/office/drawing/2014/main" id="{F352D1DC-20EB-1048-AC74-2DAF0C21DE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050" y="2011363"/>
                        <a:ext cx="6200775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9267" name="Picture 6" descr="Opgave">
            <a:extLst>
              <a:ext uri="{FF2B5EF4-FFF2-40B4-BE49-F238E27FC236}">
                <a16:creationId xmlns:a16="http://schemas.microsoft.com/office/drawing/2014/main" id="{A91887DE-33EE-B34C-9148-19F1B297C1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6975" y="3556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95390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>
            <a:extLst>
              <a:ext uri="{FF2B5EF4-FFF2-40B4-BE49-F238E27FC236}">
                <a16:creationId xmlns:a16="http://schemas.microsoft.com/office/drawing/2014/main" id="{4E87117E-97D4-CD42-85AA-E4F5D654AB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8763000" cy="838200"/>
          </a:xfrm>
          <a:noFill/>
        </p:spPr>
        <p:txBody>
          <a:bodyPr/>
          <a:lstStyle/>
          <a:p>
            <a:pPr eaLnBrk="1" hangingPunct="1"/>
            <a:r>
              <a:rPr lang="da-DK" altLang="da-DK" sz="3600" dirty="0">
                <a:solidFill>
                  <a:schemeClr val="tx1"/>
                </a:solidFill>
              </a:rPr>
              <a:t> Opgave som hjemmeopgave</a:t>
            </a:r>
          </a:p>
        </p:txBody>
      </p:sp>
      <p:sp>
        <p:nvSpPr>
          <p:cNvPr id="133122" name="Rectangle 4">
            <a:extLst>
              <a:ext uri="{FF2B5EF4-FFF2-40B4-BE49-F238E27FC236}">
                <a16:creationId xmlns:a16="http://schemas.microsoft.com/office/drawing/2014/main" id="{CC03A957-BB7A-444A-86F2-58FFA91E2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75" y="2371725"/>
            <a:ext cx="8763000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9990" tIns="46794" rIns="89990" bIns="46794">
            <a:spAutoFit/>
          </a:bodyPr>
          <a:lstStyle>
            <a:lvl1pPr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6575" algn="l"/>
                <a:tab pos="1077913" algn="l"/>
                <a:tab pos="1617663" algn="l"/>
                <a:tab pos="2701925" algn="l"/>
                <a:tab pos="3238500" algn="l"/>
                <a:tab pos="3779838" algn="l"/>
                <a:tab pos="4859338" algn="l"/>
                <a:tab pos="54022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a-DK" altLang="da-DK" sz="1800">
                <a:latin typeface="Verdana" panose="020B0604030504040204" pitchFamily="34" charset="0"/>
                <a:cs typeface="Times New Roman" panose="02020603050405020304" pitchFamily="18" charset="0"/>
              </a:rPr>
              <a:t>Beregn lageromsætningshastigheden på det udleverede analyseskema.</a:t>
            </a:r>
          </a:p>
          <a:p>
            <a:pPr>
              <a:lnSpc>
                <a:spcPct val="70000"/>
              </a:lnSpc>
            </a:pPr>
            <a:r>
              <a:rPr lang="da-DK" altLang="da-DK" sz="18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altLang="da-DK" sz="1800">
                <a:latin typeface="Verdana" panose="020B0604030504040204" pitchFamily="34" charset="0"/>
                <a:cs typeface="Times New Roman" panose="02020603050405020304" pitchFamily="18" charset="0"/>
              </a:rPr>
              <a:t>Hvad vil det betyde for dig, hvis du kan ændre omsætningshastigheden opad med 1 (en), f.eks. fra 2,0 til 3,0.</a:t>
            </a:r>
          </a:p>
          <a:p>
            <a:pPr>
              <a:lnSpc>
                <a:spcPct val="70000"/>
              </a:lnSpc>
            </a:pPr>
            <a:r>
              <a:rPr lang="da-DK" altLang="da-DK" sz="1800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da-DK" altLang="da-DK" sz="1800">
                <a:latin typeface="Verdana" panose="020B0604030504040204" pitchFamily="34" charset="0"/>
                <a:cs typeface="Times New Roman" panose="02020603050405020304" pitchFamily="18" charset="0"/>
              </a:rPr>
              <a:t>Hvilke besparelser vil det medføre på årsbasis i kr.</a:t>
            </a:r>
          </a:p>
          <a:p>
            <a:endParaRPr lang="da-DK" altLang="da-DK" sz="1800">
              <a:latin typeface="Verdana" panose="020B0604030504040204" pitchFamily="34" charset="0"/>
            </a:endParaRPr>
          </a:p>
        </p:txBody>
      </p:sp>
      <p:sp>
        <p:nvSpPr>
          <p:cNvPr id="133123" name="Rectangle 5">
            <a:extLst>
              <a:ext uri="{FF2B5EF4-FFF2-40B4-BE49-F238E27FC236}">
                <a16:creationId xmlns:a16="http://schemas.microsoft.com/office/drawing/2014/main" id="{C22B04F9-7D53-C041-A93A-773B13E2D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313" y="1724025"/>
            <a:ext cx="4929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89990" tIns="46794" rIns="89990" bIns="46794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b="1">
                <a:latin typeface="Verdana" panose="020B0604030504040204" pitchFamily="34" charset="0"/>
              </a:rPr>
              <a:t>Lageromsætningshastighed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1269144F-73B3-524B-B312-E4CC8E8FD9CE}"/>
              </a:ext>
            </a:extLst>
          </p:cNvPr>
          <p:cNvGraphicFramePr>
            <a:graphicFrameLocks noGrp="1"/>
          </p:cNvGraphicFramePr>
          <p:nvPr/>
        </p:nvGraphicFramePr>
        <p:xfrm>
          <a:off x="1543050" y="4244975"/>
          <a:ext cx="5849938" cy="2165350"/>
        </p:xfrm>
        <a:graphic>
          <a:graphicData uri="http://schemas.openxmlformats.org/drawingml/2006/table">
            <a:tbl>
              <a:tblPr/>
              <a:tblGrid>
                <a:gridCol w="3556000">
                  <a:extLst>
                    <a:ext uri="{9D8B030D-6E8A-4147-A177-3AD203B41FA5}">
                      <a16:colId xmlns:a16="http://schemas.microsoft.com/office/drawing/2014/main" val="2756184001"/>
                    </a:ext>
                  </a:extLst>
                </a:gridCol>
                <a:gridCol w="2293938">
                  <a:extLst>
                    <a:ext uri="{9D8B030D-6E8A-4147-A177-3AD203B41FA5}">
                      <a16:colId xmlns:a16="http://schemas.microsoft.com/office/drawing/2014/main" val="2139508806"/>
                    </a:ext>
                  </a:extLst>
                </a:gridCol>
              </a:tblGrid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Nuværende lageromsætningshastighed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928898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Gennemsnitslager for året i kr.: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0107791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Vareforbrug i kr.: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354506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Ny lageromsætningshastighed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1540929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Nyt gennemsnitslager i kr.: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6182539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Lagerreduktion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447252"/>
                  </a:ext>
                </a:extLst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r>
                        <a:rPr kumimoji="0" lang="da-DK" altLang="da-DK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Besparelse lagerreduktion X 16%</a:t>
                      </a:r>
                      <a:endParaRPr kumimoji="0" lang="da-DK" altLang="da-DK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0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36575" algn="l"/>
                          <a:tab pos="1077913" algn="l"/>
                          <a:tab pos="1619250" algn="l"/>
                          <a:tab pos="2700338" algn="l"/>
                          <a:tab pos="3238500" algn="l"/>
                          <a:tab pos="3778250" algn="l"/>
                          <a:tab pos="4860925" algn="l"/>
                          <a:tab pos="5402263" algn="l"/>
                        </a:tabLst>
                      </a:pPr>
                      <a:endParaRPr kumimoji="0" lang="da-DK" altLang="da-DK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2" marR="4445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8033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1494696"/>
      </p:ext>
    </p:extLst>
  </p:cSld>
  <p:clrMapOvr>
    <a:masterClrMapping/>
  </p:clrMapOvr>
  <p:transition spd="slow">
    <p:pull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Rectangle 2">
            <a:extLst>
              <a:ext uri="{FF2B5EF4-FFF2-40B4-BE49-F238E27FC236}">
                <a16:creationId xmlns:a16="http://schemas.microsoft.com/office/drawing/2014/main" id="{08B6E46E-87A2-5046-B434-4F4A232757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8763000" cy="792163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Sanering af sortiment</a:t>
            </a:r>
          </a:p>
        </p:txBody>
      </p:sp>
      <p:sp>
        <p:nvSpPr>
          <p:cNvPr id="135170" name="Rectangle 3">
            <a:extLst>
              <a:ext uri="{FF2B5EF4-FFF2-40B4-BE49-F238E27FC236}">
                <a16:creationId xmlns:a16="http://schemas.microsoft.com/office/drawing/2014/main" id="{59A8126F-ED15-FC4A-AFCE-0613EC7393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14463" y="2803525"/>
            <a:ext cx="8624887" cy="19446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marL="577850" indent="-577850" eaLnBrk="1" hangingPunct="1">
              <a:lnSpc>
                <a:spcPct val="144000"/>
              </a:lnSpc>
              <a:buFontTx/>
              <a:buBlip>
                <a:blip r:embed="rId3"/>
              </a:buBlip>
            </a:pPr>
            <a:r>
              <a:rPr lang="da-DK" altLang="da-DK" dirty="0"/>
              <a:t>Profilskabende vare.</a:t>
            </a:r>
          </a:p>
          <a:p>
            <a:pPr marL="577850" indent="-577850" eaLnBrk="1" hangingPunct="1">
              <a:lnSpc>
                <a:spcPct val="144000"/>
              </a:lnSpc>
              <a:buFontTx/>
              <a:buBlip>
                <a:blip r:embed="rId3"/>
              </a:buBlip>
            </a:pPr>
            <a:r>
              <a:rPr lang="da-DK" altLang="da-DK" dirty="0"/>
              <a:t>Bredt eller dybt sortiment.</a:t>
            </a:r>
          </a:p>
          <a:p>
            <a:pPr marL="577850" indent="-577850" eaLnBrk="1" hangingPunct="1">
              <a:lnSpc>
                <a:spcPct val="144000"/>
              </a:lnSpc>
              <a:buFontTx/>
              <a:buBlip>
                <a:blip r:embed="rId3"/>
              </a:buBlip>
            </a:pPr>
            <a:r>
              <a:rPr lang="da-DK" altLang="da-DK" dirty="0"/>
              <a:t>Indtjening pr. produkt.</a:t>
            </a:r>
          </a:p>
          <a:p>
            <a:pPr marL="577850" indent="-577850" eaLnBrk="1" hangingPunct="1">
              <a:lnSpc>
                <a:spcPct val="144000"/>
              </a:lnSpc>
              <a:buFontTx/>
              <a:buBlip>
                <a:blip r:embed="rId3"/>
              </a:buBlip>
            </a:pPr>
            <a:r>
              <a:rPr lang="da-DK" altLang="da-DK" dirty="0"/>
              <a:t>Forventninger til produktet (markedsføres i fremtiden).</a:t>
            </a:r>
          </a:p>
          <a:p>
            <a:pPr marL="577850" indent="-577850" eaLnBrk="1" hangingPunct="1">
              <a:lnSpc>
                <a:spcPct val="144000"/>
              </a:lnSpc>
              <a:buFontTx/>
              <a:buBlip>
                <a:blip r:embed="rId3"/>
              </a:buBlip>
            </a:pPr>
            <a:r>
              <a:rPr lang="da-DK" altLang="da-DK" dirty="0"/>
              <a:t>Antallet af leverandører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1" name="Pladsholder til diasnummer 4">
            <a:extLst>
              <a:ext uri="{FF2B5EF4-FFF2-40B4-BE49-F238E27FC236}">
                <a16:creationId xmlns:a16="http://schemas.microsoft.com/office/drawing/2014/main" id="{D1395C61-352D-6444-953C-1FADCD4F6BA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5935663" y="4964113"/>
            <a:ext cx="2400300" cy="49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3FFD6C-5BBF-5740-859C-76BAE8AB0B9E}" type="slidenum">
              <a:rPr lang="da-DK" altLang="da-DK"/>
              <a:pPr eaLnBrk="1" hangingPunct="1"/>
              <a:t>27</a:t>
            </a:fld>
            <a:endParaRPr lang="da-DK" altLang="da-DK"/>
          </a:p>
        </p:txBody>
      </p:sp>
      <p:sp>
        <p:nvSpPr>
          <p:cNvPr id="143362" name="Rectangle 2">
            <a:extLst>
              <a:ext uri="{FF2B5EF4-FFF2-40B4-BE49-F238E27FC236}">
                <a16:creationId xmlns:a16="http://schemas.microsoft.com/office/drawing/2014/main" id="{497EFC29-D8ED-904A-B0BE-56638E5ED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15963"/>
            <a:ext cx="8763000" cy="1219200"/>
          </a:xfrm>
          <a:noFill/>
        </p:spPr>
        <p:txBody>
          <a:bodyPr/>
          <a:lstStyle/>
          <a:p>
            <a:pPr eaLnBrk="1" hangingPunct="1"/>
            <a:r>
              <a:rPr lang="da-DK" altLang="da-DK" sz="2800"/>
              <a:t>Opgave:</a:t>
            </a:r>
            <a:br>
              <a:rPr lang="da-DK" altLang="da-DK" sz="3600"/>
            </a:br>
            <a:r>
              <a:rPr lang="da-DK" altLang="da-DK" sz="3600"/>
              <a:t>Svind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6850B0CC-2852-DB4F-B4E7-BD1208115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2463800"/>
            <a:ext cx="8743950" cy="4229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ct val="150000"/>
              </a:lnSpc>
              <a:buFontTx/>
              <a:buNone/>
            </a:pPr>
            <a:endParaRPr lang="da-DK" altLang="da-DK" sz="1500" dirty="0"/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lang="da-DK" altLang="da-DK" sz="1500" dirty="0"/>
              <a:t>Du bedes beskrive mindst 12 forskellige svindkilder, der kan forekomme, og hvordan man løser nogle af problemerne med svind.</a:t>
            </a:r>
          </a:p>
        </p:txBody>
      </p:sp>
      <p:pic>
        <p:nvPicPr>
          <p:cNvPr id="143364" name="Picture 4" descr="Opgave">
            <a:extLst>
              <a:ext uri="{FF2B5EF4-FFF2-40B4-BE49-F238E27FC236}">
                <a16:creationId xmlns:a16="http://schemas.microsoft.com/office/drawing/2014/main" id="{44014DD7-4429-C440-9046-184374706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050" y="571500"/>
            <a:ext cx="10795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65" name="Text Box 5">
            <a:extLst>
              <a:ext uri="{FF2B5EF4-FFF2-40B4-BE49-F238E27FC236}">
                <a16:creationId xmlns:a16="http://schemas.microsoft.com/office/drawing/2014/main" id="{A6B079F8-CDD0-F343-B1E0-1F9BB3698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" y="6735763"/>
            <a:ext cx="6794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a-DK" altLang="da-DK" sz="1200">
                <a:latin typeface="Verdana" panose="020B0604030504040204" pitchFamily="34" charset="0"/>
              </a:rPr>
              <a:t>5-20</a:t>
            </a:r>
            <a:endParaRPr lang="da-DK" altLang="da-DK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>
            <a:extLst>
              <a:ext uri="{FF2B5EF4-FFF2-40B4-BE49-F238E27FC236}">
                <a16:creationId xmlns:a16="http://schemas.microsoft.com/office/drawing/2014/main" id="{C70CD8C0-189B-3844-9E78-2CA47C924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Bruttoavancen/dækningsbidrag</a:t>
            </a:r>
          </a:p>
        </p:txBody>
      </p:sp>
      <p:sp>
        <p:nvSpPr>
          <p:cNvPr id="106498" name="Rectangle 3">
            <a:extLst>
              <a:ext uri="{FF2B5EF4-FFF2-40B4-BE49-F238E27FC236}">
                <a16:creationId xmlns:a16="http://schemas.microsoft.com/office/drawing/2014/main" id="{D177FA99-6680-F144-851D-D4C68E5F8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2228850"/>
            <a:ext cx="9315450" cy="4287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 b="1"/>
              <a:t>Omsætning - vareforbrug = dækningsbidrag</a:t>
            </a:r>
            <a:r>
              <a:rPr lang="da-DK" altLang="da-DK" sz="1700"/>
              <a:t>(bruttoavancen)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altLang="da-DK" sz="170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1700"/>
              <a:t>Bruttoavancen er afhængig af følgende: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altLang="da-DK" sz="1700"/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/>
              <a:t>Salgspriser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Rabat til kunder	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Indkøb og indkøbspriser			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Indkøbsplanlægning		 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Lageromsætningshastighed og lagerdage 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Omkostninger ved varelager			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Sanering af sortiment 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Indkøbsstop </a:t>
            </a:r>
          </a:p>
          <a:p>
            <a:pPr lvl="1" eaLnBrk="1" hangingPunct="1">
              <a:lnSpc>
                <a:spcPct val="90000"/>
              </a:lnSpc>
              <a:buFontTx/>
              <a:buBlip>
                <a:blip r:embed="rId3"/>
              </a:buBlip>
            </a:pPr>
            <a:r>
              <a:rPr lang="da-DK" altLang="da-DK" sz="1600">
                <a:cs typeface="Times New Roman" panose="02020603050405020304" pitchFamily="18" charset="0"/>
              </a:rPr>
              <a:t>Svind/Svindudvalg</a:t>
            </a:r>
            <a:endParaRPr lang="da-DK" altLang="da-DK" sz="1600"/>
          </a:p>
        </p:txBody>
      </p:sp>
    </p:spTree>
    <p:extLst>
      <p:ext uri="{BB962C8B-B14F-4D97-AF65-F5344CB8AC3E}">
        <p14:creationId xmlns:p14="http://schemas.microsoft.com/office/powerpoint/2010/main" val="232279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B6FE697A-4EA2-F941-AB8C-58914315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/>
              <a:t> Bruttoavancen/dækningsbidrag</a:t>
            </a:r>
          </a:p>
        </p:txBody>
      </p:sp>
      <p:sp>
        <p:nvSpPr>
          <p:cNvPr id="104450" name="Rectangle 3">
            <a:extLst>
              <a:ext uri="{FF2B5EF4-FFF2-40B4-BE49-F238E27FC236}">
                <a16:creationId xmlns:a16="http://schemas.microsoft.com/office/drawing/2014/main" id="{71419A5A-A701-0845-9D0D-DACF504115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2876550"/>
            <a:ext cx="9315450" cy="1695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nb-NO" altLang="da-DK" sz="1800"/>
              <a:t>Ved bruttoavance forstås fortjenesten målt i %. Det forkortes til BA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nb-NO" altLang="da-DK" sz="1800"/>
              <a:t>Ved bruttofortjeneste forstås fortjenesten målt i kroner. Det forkortes til BF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nb-NO" altLang="da-DK" sz="1800"/>
              <a:t>Ved dækningsbidrag forstås fortjenesten målt i kroner. Det forkortes til DB</a:t>
            </a:r>
            <a:endParaRPr lang="da-DK" altLang="da-DK" sz="1800"/>
          </a:p>
          <a:p>
            <a:pPr eaLnBrk="1" hangingPunct="1">
              <a:buFontTx/>
              <a:buBlip>
                <a:blip r:embed="rId3"/>
              </a:buBlip>
            </a:pPr>
            <a:r>
              <a:rPr lang="da-DK" altLang="da-DK" sz="1800"/>
              <a:t>Ved dækningsgrad forstås fortjenesten målt i %. Det forkortes til DG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B6FE697A-4EA2-F941-AB8C-58914315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Kalkulationer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2ECA896F-BD31-5349-8B28-23FE4DAB2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89032"/>
              </p:ext>
            </p:extLst>
          </p:nvPr>
        </p:nvGraphicFramePr>
        <p:xfrm>
          <a:off x="1111052" y="1724050"/>
          <a:ext cx="849694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28014805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34079340"/>
                    </a:ext>
                  </a:extLst>
                </a:gridCol>
                <a:gridCol w="2464454">
                  <a:extLst>
                    <a:ext uri="{9D8B030D-6E8A-4147-A177-3AD203B41FA5}">
                      <a16:colId xmlns:a16="http://schemas.microsoft.com/office/drawing/2014/main" val="3796657309"/>
                    </a:ext>
                  </a:extLst>
                </a:gridCol>
                <a:gridCol w="2864139">
                  <a:extLst>
                    <a:ext uri="{9D8B030D-6E8A-4147-A177-3AD203B41FA5}">
                      <a16:colId xmlns:a16="http://schemas.microsoft.com/office/drawing/2014/main" val="424542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inklusiv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284,09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227,27/100*125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50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56,82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227,27/100*25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03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eksklusiv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227,27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102,27 + 125,00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936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Fortjeneste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102,27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125/55*45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0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Vareforbrug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Kr. 125,00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Købspris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1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335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B6FE697A-4EA2-F941-AB8C-58914315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Kalkulationer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2ECA896F-BD31-5349-8B28-23FE4DAB2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193038"/>
              </p:ext>
            </p:extLst>
          </p:nvPr>
        </p:nvGraphicFramePr>
        <p:xfrm>
          <a:off x="1111052" y="1724050"/>
          <a:ext cx="8496945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28014805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34079340"/>
                    </a:ext>
                  </a:extLst>
                </a:gridCol>
                <a:gridCol w="2464454">
                  <a:extLst>
                    <a:ext uri="{9D8B030D-6E8A-4147-A177-3AD203B41FA5}">
                      <a16:colId xmlns:a16="http://schemas.microsoft.com/office/drawing/2014/main" val="3796657309"/>
                    </a:ext>
                  </a:extLst>
                </a:gridCol>
                <a:gridCol w="2864139">
                  <a:extLst>
                    <a:ext uri="{9D8B030D-6E8A-4147-A177-3AD203B41FA5}">
                      <a16:colId xmlns:a16="http://schemas.microsoft.com/office/drawing/2014/main" val="424542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inklusiv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499,00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0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3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eksklusiv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36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b="1" dirty="0">
                          <a:solidFill>
                            <a:schemeClr val="tx1"/>
                          </a:solidFill>
                        </a:rPr>
                        <a:t>Fortjeneste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0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Vareforbrug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14899"/>
                  </a:ext>
                </a:extLst>
              </a:tr>
            </a:tbl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EC7298E5-3E0B-4148-A65F-9043024EC77A}"/>
              </a:ext>
            </a:extLst>
          </p:cNvPr>
          <p:cNvSpPr txBox="1"/>
          <p:nvPr/>
        </p:nvSpPr>
        <p:spPr>
          <a:xfrm>
            <a:off x="1543100" y="482039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E" dirty="0">
                <a:latin typeface="+mn-lt"/>
              </a:rPr>
              <a:t>Vi vil sælge en vare for kr. 499,00 og vil have en fortjeneste på 62%</a:t>
            </a:r>
          </a:p>
          <a:p>
            <a:r>
              <a:rPr lang="da-DE" dirty="0">
                <a:latin typeface="+mn-lt"/>
              </a:rPr>
              <a:t>Hvad må vi betale for varen?</a:t>
            </a:r>
          </a:p>
          <a:p>
            <a:r>
              <a:rPr lang="da-DE" dirty="0">
                <a:latin typeface="+mn-lt"/>
              </a:rPr>
              <a:t>Udfyld alle de grønne felter i skemaet</a:t>
            </a:r>
          </a:p>
        </p:txBody>
      </p:sp>
    </p:spTree>
    <p:extLst>
      <p:ext uri="{BB962C8B-B14F-4D97-AF65-F5344CB8AC3E}">
        <p14:creationId xmlns:p14="http://schemas.microsoft.com/office/powerpoint/2010/main" val="136714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B6FE697A-4EA2-F941-AB8C-58914315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Kalkulationer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2ECA896F-BD31-5349-8B28-23FE4DAB2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047792"/>
              </p:ext>
            </p:extLst>
          </p:nvPr>
        </p:nvGraphicFramePr>
        <p:xfrm>
          <a:off x="1111052" y="1724050"/>
          <a:ext cx="8496945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328014805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734079340"/>
                    </a:ext>
                  </a:extLst>
                </a:gridCol>
                <a:gridCol w="2464454">
                  <a:extLst>
                    <a:ext uri="{9D8B030D-6E8A-4147-A177-3AD203B41FA5}">
                      <a16:colId xmlns:a16="http://schemas.microsoft.com/office/drawing/2014/main" val="3796657309"/>
                    </a:ext>
                  </a:extLst>
                </a:gridCol>
                <a:gridCol w="2864139">
                  <a:extLst>
                    <a:ext uri="{9D8B030D-6E8A-4147-A177-3AD203B41FA5}">
                      <a16:colId xmlns:a16="http://schemas.microsoft.com/office/drawing/2014/main" val="42454281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inklusiv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499,00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50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99,8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499/125*25 eller</a:t>
                      </a:r>
                    </a:p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499*0,2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03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eksklusiv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399,20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499,00/125*100 eller</a:t>
                      </a:r>
                    </a:p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499*0,8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936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b="1" dirty="0">
                          <a:solidFill>
                            <a:schemeClr val="tx1"/>
                          </a:solidFill>
                        </a:rPr>
                        <a:t>Fortjeneste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247,50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399,20/100*62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0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Vareforbrug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151,70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399,20/100*38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14899"/>
                  </a:ext>
                </a:extLst>
              </a:tr>
            </a:tbl>
          </a:graphicData>
        </a:graphic>
      </p:graphicFrame>
      <p:sp>
        <p:nvSpPr>
          <p:cNvPr id="2" name="Tekstfelt 1">
            <a:extLst>
              <a:ext uri="{FF2B5EF4-FFF2-40B4-BE49-F238E27FC236}">
                <a16:creationId xmlns:a16="http://schemas.microsoft.com/office/drawing/2014/main" id="{EC7298E5-3E0B-4148-A65F-9043024EC77A}"/>
              </a:ext>
            </a:extLst>
          </p:cNvPr>
          <p:cNvSpPr txBox="1"/>
          <p:nvPr/>
        </p:nvSpPr>
        <p:spPr>
          <a:xfrm>
            <a:off x="1543100" y="4820394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E" dirty="0">
                <a:latin typeface="+mn-lt"/>
              </a:rPr>
              <a:t>Vi vil sælge en vare for kr. 499,00 og vil have en fortjeneste på 62%</a:t>
            </a:r>
          </a:p>
          <a:p>
            <a:r>
              <a:rPr lang="da-DE" dirty="0">
                <a:latin typeface="+mn-lt"/>
              </a:rPr>
              <a:t>Hvad må vi betale for varen? </a:t>
            </a:r>
            <a:r>
              <a:rPr lang="da-DE" b="1" dirty="0">
                <a:latin typeface="+mn-lt"/>
              </a:rPr>
              <a:t>151,70</a:t>
            </a:r>
          </a:p>
          <a:p>
            <a:r>
              <a:rPr lang="da-DE" dirty="0">
                <a:latin typeface="+mn-lt"/>
              </a:rPr>
              <a:t>Udfyld alle felter i skemaet</a:t>
            </a:r>
          </a:p>
        </p:txBody>
      </p:sp>
    </p:spTree>
    <p:extLst>
      <p:ext uri="{BB962C8B-B14F-4D97-AF65-F5344CB8AC3E}">
        <p14:creationId xmlns:p14="http://schemas.microsoft.com/office/powerpoint/2010/main" val="2803524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>
            <a:extLst>
              <a:ext uri="{FF2B5EF4-FFF2-40B4-BE49-F238E27FC236}">
                <a16:creationId xmlns:a16="http://schemas.microsoft.com/office/drawing/2014/main" id="{B6FE697A-4EA2-F941-AB8C-58914315C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787400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Kalkulationer</a:t>
            </a:r>
          </a:p>
        </p:txBody>
      </p:sp>
      <p:graphicFrame>
        <p:nvGraphicFramePr>
          <p:cNvPr id="3" name="Tabel 3">
            <a:extLst>
              <a:ext uri="{FF2B5EF4-FFF2-40B4-BE49-F238E27FC236}">
                <a16:creationId xmlns:a16="http://schemas.microsoft.com/office/drawing/2014/main" id="{2ECA896F-BD31-5349-8B28-23FE4DAB2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41056"/>
              </p:ext>
            </p:extLst>
          </p:nvPr>
        </p:nvGraphicFramePr>
        <p:xfrm>
          <a:off x="1111052" y="1724050"/>
          <a:ext cx="8496945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>
                  <a:extLst>
                    <a:ext uri="{9D8B030D-6E8A-4147-A177-3AD203B41FA5}">
                      <a16:colId xmlns:a16="http://schemas.microsoft.com/office/drawing/2014/main" val="3280148052"/>
                    </a:ext>
                  </a:extLst>
                </a:gridCol>
                <a:gridCol w="1344149">
                  <a:extLst>
                    <a:ext uri="{9D8B030D-6E8A-4147-A177-3AD203B41FA5}">
                      <a16:colId xmlns:a16="http://schemas.microsoft.com/office/drawing/2014/main" val="1734079340"/>
                    </a:ext>
                  </a:extLst>
                </a:gridCol>
                <a:gridCol w="4320481">
                  <a:extLst>
                    <a:ext uri="{9D8B030D-6E8A-4147-A177-3AD203B41FA5}">
                      <a16:colId xmlns:a16="http://schemas.microsoft.com/office/drawing/2014/main" val="37966573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inklusiv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505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0313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Salgspris eksklusiv moms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936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Fortjeneste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00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Vareforbrug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E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71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878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654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>
            <a:extLst>
              <a:ext uri="{FF2B5EF4-FFF2-40B4-BE49-F238E27FC236}">
                <a16:creationId xmlns:a16="http://schemas.microsoft.com/office/drawing/2014/main" id="{C70CD8C0-189B-3844-9E78-2CA47C924A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5350" y="860425"/>
            <a:ext cx="10040938" cy="1219200"/>
          </a:xfrm>
          <a:noFill/>
        </p:spPr>
        <p:txBody>
          <a:bodyPr lIns="91419" tIns="45710" rIns="91419" bIns="45710" anchor="t"/>
          <a:lstStyle/>
          <a:p>
            <a:pPr eaLnBrk="1" hangingPunct="1"/>
            <a:r>
              <a:rPr lang="da-DK" altLang="da-DK" sz="3600" dirty="0"/>
              <a:t> Bruttoavancen/dækningsbidrag</a:t>
            </a:r>
          </a:p>
        </p:txBody>
      </p:sp>
      <p:sp>
        <p:nvSpPr>
          <p:cNvPr id="106498" name="Rectangle 3">
            <a:extLst>
              <a:ext uri="{FF2B5EF4-FFF2-40B4-BE49-F238E27FC236}">
                <a16:creationId xmlns:a16="http://schemas.microsoft.com/office/drawing/2014/main" id="{D177FA99-6680-F144-851D-D4C68E5F83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5713" y="2228850"/>
            <a:ext cx="9315450" cy="42878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2800" b="1" dirty="0"/>
              <a:t>5 </a:t>
            </a:r>
            <a:r>
              <a:rPr lang="da-DK" altLang="da-DK" sz="2800" b="1" dirty="0" err="1"/>
              <a:t>mins</a:t>
            </a:r>
            <a:r>
              <a:rPr lang="da-DK" altLang="da-DK" sz="2800" b="1" dirty="0"/>
              <a:t> tænkepause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a-DK" altLang="da-DK" sz="28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da-DK" altLang="da-DK" sz="2800" b="1" dirty="0"/>
              <a:t>Hvad skal din fortjeneste være i kr. eller % for at du tjener nok på din forretning</a:t>
            </a:r>
            <a:endParaRPr lang="da-DK" altLang="da-DK" sz="2800" dirty="0"/>
          </a:p>
        </p:txBody>
      </p:sp>
    </p:spTree>
    <p:extLst>
      <p:ext uri="{BB962C8B-B14F-4D97-AF65-F5344CB8AC3E}">
        <p14:creationId xmlns:p14="http://schemas.microsoft.com/office/powerpoint/2010/main" val="1007818314"/>
      </p:ext>
    </p:extLst>
  </p:cSld>
  <p:clrMapOvr>
    <a:masterClrMapping/>
  </p:clrMapOvr>
</p:sld>
</file>

<file path=ppt/theme/theme1.xml><?xml version="1.0" encoding="utf-8"?>
<a:theme xmlns:a="http://schemas.openxmlformats.org/drawingml/2006/main" name="Præsentation ConTra">
  <a:themeElements>
    <a:clrScheme name="Præsentation ConT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æsentation ConTr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æsentation ConT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æsentation ConT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æsentation ConT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6961</TotalTime>
  <Words>1167</Words>
  <Application>Microsoft Macintosh PowerPoint</Application>
  <PresentationFormat>Brugerdefineret</PresentationFormat>
  <Paragraphs>482</Paragraphs>
  <Slides>27</Slides>
  <Notes>27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2</vt:i4>
      </vt:variant>
      <vt:variant>
        <vt:lpstr>Slidetitler</vt:lpstr>
      </vt:variant>
      <vt:variant>
        <vt:i4>27</vt:i4>
      </vt:variant>
    </vt:vector>
  </HeadingPairs>
  <TitlesOfParts>
    <vt:vector size="35" baseType="lpstr">
      <vt:lpstr>Arial</vt:lpstr>
      <vt:lpstr>Century Gothic</vt:lpstr>
      <vt:lpstr>Times New Roman</vt:lpstr>
      <vt:lpstr>Verdana</vt:lpstr>
      <vt:lpstr>Wingdings</vt:lpstr>
      <vt:lpstr>Præsentation ConTra</vt:lpstr>
      <vt:lpstr>Dokument</vt:lpstr>
      <vt:lpstr>Document</vt:lpstr>
      <vt:lpstr>PowerPoint-præsentation</vt:lpstr>
      <vt:lpstr> Bruttoavancen/dækningsbidrag   </vt:lpstr>
      <vt:lpstr> Bruttoavancen/dækningsbidrag</vt:lpstr>
      <vt:lpstr> Bruttoavancen/dækningsbidrag</vt:lpstr>
      <vt:lpstr> Kalkulationer</vt:lpstr>
      <vt:lpstr> Kalkulationer</vt:lpstr>
      <vt:lpstr> Kalkulationer</vt:lpstr>
      <vt:lpstr> Kalkulationer</vt:lpstr>
      <vt:lpstr> Bruttoavancen/dækningsbidrag</vt:lpstr>
      <vt:lpstr> Salgspriser</vt:lpstr>
      <vt:lpstr> Salgspriser</vt:lpstr>
      <vt:lpstr>Prisøgning og dens konsekvenser</vt:lpstr>
      <vt:lpstr> Pris     </vt:lpstr>
      <vt:lpstr> Pris – Find 5 varer/ydelser hvor du kan hæve prisen uden at det går ud over antal solgte enheder     </vt:lpstr>
      <vt:lpstr>PowerPoint-præsentation</vt:lpstr>
      <vt:lpstr> Indkøb</vt:lpstr>
      <vt:lpstr> Indkøb og indkøbspriser</vt:lpstr>
      <vt:lpstr> Indkøbsplanlægning</vt:lpstr>
      <vt:lpstr> Indkøb </vt:lpstr>
      <vt:lpstr> Indkøbsbudget</vt:lpstr>
      <vt:lpstr>Eksempel</vt:lpstr>
      <vt:lpstr>Lageromsætningshastighed  og lagerdage</vt:lpstr>
      <vt:lpstr> Omkostninger ved varelager</vt:lpstr>
      <vt:lpstr> Lageromsætningshastighed</vt:lpstr>
      <vt:lpstr> Opgave som hjemmeopgave</vt:lpstr>
      <vt:lpstr> Sanering af sortiment</vt:lpstr>
      <vt:lpstr>Opgave: Svind</vt:lpstr>
    </vt:vector>
  </TitlesOfParts>
  <Company>Kjær &amp; Lund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Praktisk ledelse i Fakta</dc:title>
  <dc:creator>Jan Lund</dc:creator>
  <cp:lastModifiedBy>Microsoft Office User</cp:lastModifiedBy>
  <cp:revision>199</cp:revision>
  <cp:lastPrinted>1999-03-18T10:03:13Z</cp:lastPrinted>
  <dcterms:created xsi:type="dcterms:W3CDTF">1998-08-12T09:13:21Z</dcterms:created>
  <dcterms:modified xsi:type="dcterms:W3CDTF">2021-01-25T09:36:49Z</dcterms:modified>
</cp:coreProperties>
</file>