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69" r:id="rId4"/>
    <p:sldId id="292" r:id="rId5"/>
    <p:sldId id="270" r:id="rId6"/>
    <p:sldId id="271" r:id="rId7"/>
    <p:sldId id="272" r:id="rId8"/>
    <p:sldId id="273" r:id="rId9"/>
    <p:sldId id="274" r:id="rId10"/>
    <p:sldId id="275" r:id="rId11"/>
    <p:sldId id="258" r:id="rId12"/>
    <p:sldId id="278" r:id="rId13"/>
    <p:sldId id="279" r:id="rId14"/>
    <p:sldId id="276" r:id="rId15"/>
    <p:sldId id="277" r:id="rId16"/>
    <p:sldId id="259" r:id="rId17"/>
    <p:sldId id="280" r:id="rId18"/>
    <p:sldId id="260" r:id="rId19"/>
    <p:sldId id="265" r:id="rId20"/>
    <p:sldId id="295" r:id="rId21"/>
    <p:sldId id="287" r:id="rId22"/>
    <p:sldId id="266" r:id="rId23"/>
    <p:sldId id="288" r:id="rId24"/>
    <p:sldId id="289" r:id="rId25"/>
    <p:sldId id="291" r:id="rId26"/>
    <p:sldId id="290" r:id="rId27"/>
    <p:sldId id="281" r:id="rId28"/>
    <p:sldId id="262" r:id="rId29"/>
    <p:sldId id="263" r:id="rId30"/>
    <p:sldId id="264" r:id="rId31"/>
    <p:sldId id="282" r:id="rId32"/>
    <p:sldId id="283" r:id="rId33"/>
    <p:sldId id="284" r:id="rId34"/>
    <p:sldId id="285" r:id="rId35"/>
    <p:sldId id="294" r:id="rId36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54"/>
  </p:normalViewPr>
  <p:slideViewPr>
    <p:cSldViewPr snapToGrid="0" snapToObjects="1">
      <p:cViewPr varScale="1">
        <p:scale>
          <a:sx n="110" d="100"/>
          <a:sy n="110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402D-9CBB-0C41-9A40-C76324BB6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5E9EC-AD19-AC46-B50C-30BF5EB3B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0341-A48D-364D-957B-33772D94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BA23E-3F1A-E542-B40A-59C201D1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F503A-9E37-5E4A-A73D-400ED5A6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2169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3A7B-167C-1044-899D-0FA72842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9CA83-D5C7-E747-BE1E-D1306EB75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2DCCC-848C-4742-A708-45D6CE384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7192-7678-A94B-8A23-9BBDECDA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86643-588A-DE44-B450-DB81F58A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6655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E29A6C-DA4F-D545-9113-28CE7BED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F5A71-687C-1049-8540-5FE634CD4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84943-95E8-C147-9AC1-BD8B49C3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FD381-1A8C-D645-995D-D9CBD5A0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6CCB7-ED0B-C64F-9F2C-F52A7F13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215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E106-7DD7-234E-93DB-1963DF8C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DAB67-D9D1-9244-9F71-38C0FA66B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79A6-D5B6-3640-A215-2E52C223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206EF-32AF-0B49-82DB-E09C3A33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0E02C-FA09-C444-8050-99F68E43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8120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1159-D58F-624E-A4F5-2DFB5B66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D37A-B793-9846-8E8D-CDCA7CA90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44715-D510-4B42-ADC3-A93E454A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97C91-5437-9641-80A2-756FA157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8E5AC-8047-704A-9344-17C5921E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7845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6F9C-5122-A546-9AE5-C195E29C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39270-5091-BB4C-A09E-5C146DB1A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8964A-5184-9F47-ACB7-7B776CB9F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EF809-5B32-384D-88E9-7D82A18C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2800D-C91B-304C-A89E-A4A94A3B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5381C-5D21-B340-A429-3F2936F8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2473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9A11-3DFE-334A-A2A5-5C0E98BF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C41FF-586F-F04B-A5BA-02C5827E6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3510-4893-174D-9DBE-7A05ED483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EBA73-29DF-5743-86D3-F7A06085D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E82B5-9A4F-B846-86C0-02888E97A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DB4BD6-4683-5648-B3F5-974504C7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A48C1-9013-414B-BE06-69371459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7253C6-FFF6-EE4F-831B-549342C1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2807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A93A-CE5D-704E-93C2-8953EDB6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A98B7-2EE1-0349-AEB7-3D3ACA1C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3EFB3-E086-ED43-B2C2-957A0982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91BC9-A589-BA4E-88E5-0E953322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962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13F2B-7FC8-C04B-AB10-8113667D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1C316-0C0B-E248-888E-5D21A1C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204B8-D1F0-7843-AECC-0026709E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9598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8A95-ADAE-C04F-97CA-2EC99804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A782C-E8F9-9447-9822-C255A67F9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BBE6E-9C29-884E-ADCA-387C6511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E2ACA-6D71-C644-897A-7F299E17E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93ABD-70D2-A745-A5FE-4EFEFF59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F2E09-27D9-FF4D-82D1-85D9358C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258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DDC1-BD83-5440-BB8A-EB84991B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CC5B6-2545-6141-89D3-CBC32519B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74E3-AD5B-5741-B050-E7C712E8C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23056-1CAD-1442-8044-8390AB61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C7E6-EDA8-A442-97A5-8FFB9637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4C6BD-90E4-7643-8BEA-6AA63C26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1802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AEBC-7BEC-A04B-A401-417687D3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3BD4-0AA7-1B42-8D3E-03B99172A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F6632-BF0C-CA4C-A287-A4F51DE84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14D8-D816-DC44-ADD8-21440C7E351C}" type="datetimeFigureOut">
              <a:rPr lang="en-DK" smtClean="0"/>
              <a:t>26/10/2020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1CAE6-149A-B840-B71A-6AC9580A9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B3963-ADCE-5A4F-A618-72C8950FA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99536-05B5-C84C-B969-6F6D70218ECA}" type="slidenum">
              <a:rPr lang="en-DK" smtClean="0"/>
              <a:t>‹#›</a:t>
            </a:fld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2D3ECD-0923-9D4C-B747-97E6C38D9301}"/>
              </a:ext>
            </a:extLst>
          </p:cNvPr>
          <p:cNvCxnSpPr/>
          <p:nvPr userDrawn="1"/>
        </p:nvCxnSpPr>
        <p:spPr>
          <a:xfrm>
            <a:off x="500063" y="0"/>
            <a:ext cx="0" cy="685800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4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B86C-DF86-BE41-A905-B25F91F6F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2"/>
            <a:ext cx="9144000" cy="2387600"/>
          </a:xfrm>
        </p:spPr>
        <p:txBody>
          <a:bodyPr/>
          <a:lstStyle/>
          <a:p>
            <a:r>
              <a:rPr lang="en-DK" dirty="0"/>
              <a:t>Digital strategi </a:t>
            </a:r>
          </a:p>
        </p:txBody>
      </p:sp>
      <p:pic>
        <p:nvPicPr>
          <p:cNvPr id="5" name="Picture 4" descr="A close up of a keyboard&#10;&#10;Description automatically generated">
            <a:extLst>
              <a:ext uri="{FF2B5EF4-FFF2-40B4-BE49-F238E27FC236}">
                <a16:creationId xmlns:a16="http://schemas.microsoft.com/office/drawing/2014/main" id="{9EDCAB1A-7056-E346-B2D9-CFAB1F6A5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848100"/>
            <a:ext cx="7315200" cy="30099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A8E9417-A01E-5D4B-B514-F569C69F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5834062"/>
            <a:ext cx="2095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2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22E6-461C-7443-83B4-B728D6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Prøv at definere din målgruppe?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5E2B3-0B9E-8A43-A2BC-624785EDB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 dirty="0"/>
          </a:p>
          <a:p>
            <a:endParaRPr lang="en-DK" dirty="0"/>
          </a:p>
          <a:p>
            <a:endParaRPr lang="en-DK" dirty="0"/>
          </a:p>
          <a:p>
            <a:endParaRPr lang="en-DK" dirty="0"/>
          </a:p>
          <a:p>
            <a:endParaRPr lang="en-DK" dirty="0"/>
          </a:p>
          <a:p>
            <a:r>
              <a:rPr lang="en-DK" dirty="0"/>
              <a:t>Hvor stor er den digitale målgruppe?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6261AC0-E402-AE48-80FC-9C6918A50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790390"/>
              </p:ext>
            </p:extLst>
          </p:nvPr>
        </p:nvGraphicFramePr>
        <p:xfrm>
          <a:off x="1609725" y="2488724"/>
          <a:ext cx="8127999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7053801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3645306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21968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K" dirty="0"/>
                        <a:t>Målgruppe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dirty="0"/>
                        <a:t>Segmenteringskriterier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dirty="0"/>
                        <a:t>SMUK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46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843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4561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044BEE-4B1C-0444-8DED-5D90B6E1E924}"/>
              </a:ext>
            </a:extLst>
          </p:cNvPr>
          <p:cNvSpPr txBox="1"/>
          <p:nvPr/>
        </p:nvSpPr>
        <p:spPr>
          <a:xfrm rot="1644745">
            <a:off x="9971227" y="969732"/>
            <a:ext cx="155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6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Øvelse</a:t>
            </a:r>
          </a:p>
        </p:txBody>
      </p:sp>
    </p:spTree>
    <p:extLst>
      <p:ext uri="{BB962C8B-B14F-4D97-AF65-F5344CB8AC3E}">
        <p14:creationId xmlns:p14="http://schemas.microsoft.com/office/powerpoint/2010/main" val="18200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61AD-D504-164E-A163-B9870818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Kunderejsen</a:t>
            </a:r>
          </a:p>
        </p:txBody>
      </p:sp>
      <p:pic>
        <p:nvPicPr>
          <p:cNvPr id="9" name="Content Placeholder 8" descr="Timeline&#10;&#10;Description automatically generated">
            <a:extLst>
              <a:ext uri="{FF2B5EF4-FFF2-40B4-BE49-F238E27FC236}">
                <a16:creationId xmlns:a16="http://schemas.microsoft.com/office/drawing/2014/main" id="{A430C61C-E648-214C-ADFA-CDA540A7B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5709"/>
            <a:ext cx="10515600" cy="4291169"/>
          </a:xfrm>
        </p:spPr>
      </p:pic>
    </p:spTree>
    <p:extLst>
      <p:ext uri="{BB962C8B-B14F-4D97-AF65-F5344CB8AC3E}">
        <p14:creationId xmlns:p14="http://schemas.microsoft.com/office/powerpoint/2010/main" val="56730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178769-4679-8B49-B72D-3E36F4A5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81" y="251665"/>
            <a:ext cx="7357882" cy="61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2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2E05-F5B4-E94D-B2C1-02930C7C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Hvordan finder man frem til butikken?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C2014-19BF-7942-8E2C-345CEC58F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79992E4-30E7-B94D-AF08-50E0FBFD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048"/>
            <a:ext cx="9595367" cy="4812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B19084-50C1-5F4D-BBB9-7536A638A8E6}"/>
              </a:ext>
            </a:extLst>
          </p:cNvPr>
          <p:cNvSpPr txBox="1"/>
          <p:nvPr/>
        </p:nvSpPr>
        <p:spPr>
          <a:xfrm>
            <a:off x="838200" y="6488668"/>
            <a:ext cx="112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Kilde: fdih</a:t>
            </a:r>
          </a:p>
        </p:txBody>
      </p:sp>
    </p:spTree>
    <p:extLst>
      <p:ext uri="{BB962C8B-B14F-4D97-AF65-F5344CB8AC3E}">
        <p14:creationId xmlns:p14="http://schemas.microsoft.com/office/powerpoint/2010/main" val="161493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CA8B3-0C77-5342-BA7A-3543D644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Kunderejse- identificering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05517-4AA5-7F49-A251-E335A47C6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Du skal tage udgangspunkt </a:t>
            </a:r>
            <a:r>
              <a:rPr lang="en-GB" dirty="0"/>
              <a:t>I</a:t>
            </a:r>
            <a:r>
              <a:rPr lang="en-DK" dirty="0"/>
              <a:t> din målgruppe</a:t>
            </a:r>
          </a:p>
          <a:p>
            <a:r>
              <a:rPr lang="en-DK" dirty="0"/>
              <a:t>Udvælge én person</a:t>
            </a:r>
          </a:p>
          <a:p>
            <a:r>
              <a:rPr lang="en-DK" dirty="0"/>
              <a:t>Lav en kunderejse for den pågældende person</a:t>
            </a:r>
          </a:p>
          <a:p>
            <a:r>
              <a:rPr lang="en-DK" dirty="0"/>
              <a:t>Hvilke kontaktpunkter benytter personen sig af?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DDE8D-FACC-DA45-986E-DBF3052166D3}"/>
              </a:ext>
            </a:extLst>
          </p:cNvPr>
          <p:cNvSpPr txBox="1"/>
          <p:nvPr/>
        </p:nvSpPr>
        <p:spPr>
          <a:xfrm rot="1644745">
            <a:off x="9971227" y="969732"/>
            <a:ext cx="155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6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Øvelse</a:t>
            </a:r>
          </a:p>
        </p:txBody>
      </p:sp>
      <p:pic>
        <p:nvPicPr>
          <p:cNvPr id="5" name="Content Placeholder 8" descr="Timeline&#10;&#10;Description automatically generated">
            <a:extLst>
              <a:ext uri="{FF2B5EF4-FFF2-40B4-BE49-F238E27FC236}">
                <a16:creationId xmlns:a16="http://schemas.microsoft.com/office/drawing/2014/main" id="{1F45F3F9-7FFC-2D4E-89DD-33C0CBDE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954" y="4210263"/>
            <a:ext cx="5153025" cy="210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8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6F82-568B-A44C-8960-51892008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Kunderejse- indsatsområder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475A3-5573-C04A-87D6-94FB1F9DD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Mangler der kontaktpunkter </a:t>
            </a:r>
            <a:r>
              <a:rPr lang="en-GB" dirty="0"/>
              <a:t>I</a:t>
            </a:r>
            <a:r>
              <a:rPr lang="en-DK" dirty="0"/>
              <a:t> forhold til kundens kunderejse?</a:t>
            </a:r>
          </a:p>
          <a:p>
            <a:r>
              <a:rPr lang="en-DK" dirty="0"/>
              <a:t>Er der kontaktpunkter der kunne optimeres? </a:t>
            </a:r>
          </a:p>
          <a:p>
            <a:r>
              <a:rPr lang="en-DK" dirty="0"/>
              <a:t>Hvilke indsatser skal igangsættes?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C6D22-1340-E245-97CC-D3CFFF815E62}"/>
              </a:ext>
            </a:extLst>
          </p:cNvPr>
          <p:cNvSpPr txBox="1"/>
          <p:nvPr/>
        </p:nvSpPr>
        <p:spPr>
          <a:xfrm rot="1644745">
            <a:off x="9971227" y="969732"/>
            <a:ext cx="155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6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Øvelse</a:t>
            </a:r>
          </a:p>
        </p:txBody>
      </p:sp>
      <p:pic>
        <p:nvPicPr>
          <p:cNvPr id="6" name="Content Placeholder 8" descr="Timeline&#10;&#10;Description automatically generated">
            <a:extLst>
              <a:ext uri="{FF2B5EF4-FFF2-40B4-BE49-F238E27FC236}">
                <a16:creationId xmlns:a16="http://schemas.microsoft.com/office/drawing/2014/main" id="{E12AA844-29F8-DC4F-B34E-58EDB196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830" y="3886200"/>
            <a:ext cx="5947149" cy="24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2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C6EF-C787-C74D-A1D5-6C1E77E4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Omnichannel - en digital målsætning </a:t>
            </a:r>
          </a:p>
        </p:txBody>
      </p:sp>
      <p:pic>
        <p:nvPicPr>
          <p:cNvPr id="4" name="Content Placeholder 3" descr="Chart, bubble chart&#10;&#10;Description automatically generated">
            <a:extLst>
              <a:ext uri="{FF2B5EF4-FFF2-40B4-BE49-F238E27FC236}">
                <a16:creationId xmlns:a16="http://schemas.microsoft.com/office/drawing/2014/main" id="{B945A00C-BC7E-404B-84B0-9EF3EA6AB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8084" y="1455486"/>
            <a:ext cx="5453304" cy="4735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7B45F-CE7D-CE48-A749-E3A2C413E9E2}"/>
              </a:ext>
            </a:extLst>
          </p:cNvPr>
          <p:cNvSpPr txBox="1"/>
          <p:nvPr/>
        </p:nvSpPr>
        <p:spPr>
          <a:xfrm>
            <a:off x="933209" y="1884376"/>
            <a:ext cx="4714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Den </a:t>
            </a:r>
            <a:r>
              <a:rPr lang="en-GB" sz="2400" dirty="0" err="1"/>
              <a:t>enkelte</a:t>
            </a:r>
            <a:r>
              <a:rPr lang="en-GB" sz="2400" dirty="0"/>
              <a:t> </a:t>
            </a:r>
            <a:r>
              <a:rPr lang="en-GB" sz="2400" dirty="0" err="1"/>
              <a:t>kunde</a:t>
            </a:r>
            <a:r>
              <a:rPr lang="en-GB" sz="2400" dirty="0"/>
              <a:t> </a:t>
            </a:r>
            <a:r>
              <a:rPr lang="en-GB" sz="2400" dirty="0" err="1"/>
              <a:t>får</a:t>
            </a:r>
            <a:r>
              <a:rPr lang="en-GB" sz="2400" dirty="0"/>
              <a:t> </a:t>
            </a:r>
            <a:r>
              <a:rPr lang="en-GB" sz="2400" dirty="0" err="1"/>
              <a:t>én</a:t>
            </a:r>
            <a:r>
              <a:rPr lang="en-GB" sz="2400" dirty="0"/>
              <a:t> </a:t>
            </a:r>
            <a:r>
              <a:rPr lang="en-GB" sz="2400" dirty="0" err="1"/>
              <a:t>sammenhængende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meningsfuld</a:t>
            </a:r>
            <a:r>
              <a:rPr lang="en-GB" sz="2400" dirty="0"/>
              <a:t> </a:t>
            </a:r>
            <a:r>
              <a:rPr lang="en-GB" sz="2400" dirty="0" err="1"/>
              <a:t>oplevelse</a:t>
            </a:r>
            <a:r>
              <a:rPr lang="en-GB" sz="2400" dirty="0"/>
              <a:t>, </a:t>
            </a:r>
            <a:r>
              <a:rPr lang="en-GB" sz="2400" dirty="0" err="1"/>
              <a:t>uanset</a:t>
            </a:r>
            <a:r>
              <a:rPr lang="en-GB" sz="2400" dirty="0"/>
              <a:t> </a:t>
            </a:r>
            <a:r>
              <a:rPr lang="en-GB" sz="2400" dirty="0" err="1"/>
              <a:t>hvilket</a:t>
            </a:r>
            <a:r>
              <a:rPr lang="en-GB" sz="2400" dirty="0"/>
              <a:t> mix </a:t>
            </a:r>
            <a:r>
              <a:rPr lang="en-GB" sz="2400" dirty="0" err="1"/>
              <a:t>af</a:t>
            </a:r>
            <a:r>
              <a:rPr lang="en-GB" sz="2400" dirty="0"/>
              <a:t> </a:t>
            </a:r>
            <a:r>
              <a:rPr lang="en-GB" sz="2400" dirty="0" err="1"/>
              <a:t>kanaler</a:t>
            </a:r>
            <a:r>
              <a:rPr lang="en-GB" sz="2400" dirty="0"/>
              <a:t>, </a:t>
            </a:r>
            <a:r>
              <a:rPr lang="en-GB" sz="2400" dirty="0" err="1"/>
              <a:t>som</a:t>
            </a:r>
            <a:r>
              <a:rPr lang="en-GB" sz="2400" dirty="0"/>
              <a:t> </a:t>
            </a:r>
            <a:r>
              <a:rPr lang="en-GB" sz="2400" dirty="0" err="1"/>
              <a:t>han</a:t>
            </a:r>
            <a:r>
              <a:rPr lang="en-GB" sz="2400" dirty="0"/>
              <a:t>/</a:t>
            </a:r>
            <a:r>
              <a:rPr lang="en-GB" sz="2400" dirty="0" err="1"/>
              <a:t>hun</a:t>
            </a:r>
            <a:r>
              <a:rPr lang="en-GB" sz="2400" dirty="0"/>
              <a:t> </a:t>
            </a:r>
            <a:r>
              <a:rPr lang="en-GB" sz="2400" dirty="0" err="1"/>
              <a:t>vælger</a:t>
            </a:r>
            <a:r>
              <a:rPr lang="en-GB" sz="2400" dirty="0"/>
              <a:t> at </a:t>
            </a:r>
            <a:r>
              <a:rPr lang="en-GB" sz="2400" dirty="0" err="1"/>
              <a:t>interagere</a:t>
            </a:r>
            <a:r>
              <a:rPr lang="en-GB" sz="2400" dirty="0"/>
              <a:t> med din </a:t>
            </a:r>
            <a:r>
              <a:rPr lang="en-GB" sz="2400" dirty="0" err="1"/>
              <a:t>virksomhed</a:t>
            </a:r>
            <a:r>
              <a:rPr lang="en-GB" sz="2400" dirty="0"/>
              <a:t> </a:t>
            </a:r>
            <a:r>
              <a:rPr lang="en-GB" sz="2400" dirty="0" err="1"/>
              <a:t>på</a:t>
            </a:r>
            <a:r>
              <a:rPr lang="en-GB" sz="2400" dirty="0"/>
              <a:t>.</a:t>
            </a:r>
            <a:endParaRPr lang="en-DK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847AE-2466-F94E-BDC2-76DE125B5698}"/>
              </a:ext>
            </a:extLst>
          </p:cNvPr>
          <p:cNvSpPr txBox="1"/>
          <p:nvPr/>
        </p:nvSpPr>
        <p:spPr>
          <a:xfrm>
            <a:off x="933209" y="4159926"/>
            <a:ext cx="4276484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For at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kunne</a:t>
            </a:r>
            <a:r>
              <a:rPr lang="en-GB" dirty="0"/>
              <a:t> lade sig </a:t>
            </a:r>
            <a:r>
              <a:rPr lang="en-GB" dirty="0" err="1"/>
              <a:t>gøre</a:t>
            </a:r>
            <a:r>
              <a:rPr lang="en-GB" dirty="0"/>
              <a:t> er det </a:t>
            </a:r>
            <a:r>
              <a:rPr lang="en-GB" dirty="0" err="1"/>
              <a:t>nødvendigt</a:t>
            </a:r>
            <a:r>
              <a:rPr lang="en-GB" dirty="0"/>
              <a:t> at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genkende</a:t>
            </a:r>
            <a:r>
              <a:rPr lang="en-GB" dirty="0"/>
              <a:t> </a:t>
            </a:r>
            <a:r>
              <a:rPr lang="en-GB" dirty="0" err="1"/>
              <a:t>kunden</a:t>
            </a:r>
            <a:r>
              <a:rPr lang="en-GB" dirty="0"/>
              <a:t>, </a:t>
            </a:r>
            <a:r>
              <a:rPr lang="en-GB" dirty="0" err="1"/>
              <a:t>dernæst</a:t>
            </a:r>
            <a:r>
              <a:rPr lang="en-GB" dirty="0"/>
              <a:t> at </a:t>
            </a:r>
            <a:r>
              <a:rPr lang="en-GB" dirty="0" err="1"/>
              <a:t>opsamle</a:t>
            </a:r>
            <a:r>
              <a:rPr lang="en-GB" dirty="0"/>
              <a:t> data for </a:t>
            </a:r>
            <a:r>
              <a:rPr lang="en-GB" dirty="0" err="1"/>
              <a:t>enhver</a:t>
            </a:r>
            <a:r>
              <a:rPr lang="en-GB" dirty="0"/>
              <a:t> </a:t>
            </a:r>
            <a:r>
              <a:rPr lang="en-GB" dirty="0" err="1"/>
              <a:t>interaktion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huske</a:t>
            </a:r>
            <a:r>
              <a:rPr lang="en-GB" dirty="0"/>
              <a:t>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benytte</a:t>
            </a:r>
            <a:r>
              <a:rPr lang="en-GB" dirty="0"/>
              <a:t> </a:t>
            </a:r>
            <a:r>
              <a:rPr lang="en-GB" dirty="0" err="1"/>
              <a:t>denne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kommunikation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service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fremtidige</a:t>
            </a:r>
            <a:r>
              <a:rPr lang="en-GB" dirty="0"/>
              <a:t> </a:t>
            </a:r>
            <a:r>
              <a:rPr lang="en-GB" dirty="0" err="1"/>
              <a:t>berøringspunkter</a:t>
            </a:r>
            <a:r>
              <a:rPr lang="en-GB" dirty="0"/>
              <a:t> – </a:t>
            </a:r>
            <a:r>
              <a:rPr lang="en-GB" dirty="0" err="1"/>
              <a:t>uanset</a:t>
            </a:r>
            <a:r>
              <a:rPr lang="en-GB" dirty="0"/>
              <a:t> </a:t>
            </a:r>
            <a:r>
              <a:rPr lang="en-GB" dirty="0" err="1"/>
              <a:t>kanal</a:t>
            </a:r>
            <a:r>
              <a:rPr lang="en-GB" dirty="0"/>
              <a:t>.</a:t>
            </a:r>
            <a:endParaRPr lang="en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54716-7394-D745-BE61-BD8DA8AD4C29}"/>
              </a:ext>
            </a:extLst>
          </p:cNvPr>
          <p:cNvSpPr txBox="1"/>
          <p:nvPr/>
        </p:nvSpPr>
        <p:spPr>
          <a:xfrm>
            <a:off x="933209" y="6488668"/>
            <a:ext cx="326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Kilde: omnichannelmarketing.dk </a:t>
            </a:r>
          </a:p>
        </p:txBody>
      </p:sp>
    </p:spTree>
    <p:extLst>
      <p:ext uri="{BB962C8B-B14F-4D97-AF65-F5344CB8AC3E}">
        <p14:creationId xmlns:p14="http://schemas.microsoft.com/office/powerpoint/2010/main" val="140675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3742-2DE9-EC4B-BE39-255D6970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Budskab</a:t>
            </a:r>
          </a:p>
        </p:txBody>
      </p:sp>
      <p:pic>
        <p:nvPicPr>
          <p:cNvPr id="11" name="Content Placeholder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88A2B2-4693-984F-B506-B910EC204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2381517"/>
            <a:ext cx="11214722" cy="2126387"/>
          </a:xfrm>
        </p:spPr>
      </p:pic>
    </p:spTree>
    <p:extLst>
      <p:ext uri="{BB962C8B-B14F-4D97-AF65-F5344CB8AC3E}">
        <p14:creationId xmlns:p14="http://schemas.microsoft.com/office/powerpoint/2010/main" val="2635937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7AC7-3777-4C47-9EA8-8BC07BBC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Forskellige medier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07F2B95-56F1-6E47-8348-21BCCA71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0"/>
          <a:stretch/>
        </p:blipFill>
        <p:spPr>
          <a:xfrm>
            <a:off x="2027739" y="1476899"/>
            <a:ext cx="8136522" cy="47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5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F771C4-627A-3940-BA3A-31339AEE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49" y="619125"/>
            <a:ext cx="8242301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5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1FF7-4B5A-B24E-999D-94F0E4F5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Hvem er jeg?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67C5853-A862-B345-9DBB-25B5475C2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9" r="8645"/>
          <a:stretch/>
        </p:blipFill>
        <p:spPr>
          <a:xfrm>
            <a:off x="7372349" y="1253331"/>
            <a:ext cx="4514851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B55F8-7291-2E49-B868-4D2A6D2ED56B}"/>
              </a:ext>
            </a:extLst>
          </p:cNvPr>
          <p:cNvSpPr txBox="1"/>
          <p:nvPr/>
        </p:nvSpPr>
        <p:spPr>
          <a:xfrm>
            <a:off x="866776" y="2157571"/>
            <a:ext cx="56771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800" b="1" dirty="0"/>
              <a:t>Peter Skjold Mogensen</a:t>
            </a:r>
          </a:p>
          <a:p>
            <a:endParaRPr lang="en-DK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Lektor Cphbusiness- Bachelor e-handel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Speciale </a:t>
            </a:r>
            <a:r>
              <a:rPr lang="en-GB" sz="2400" dirty="0"/>
              <a:t>I</a:t>
            </a:r>
            <a:r>
              <a:rPr lang="en-DK" sz="2400" dirty="0"/>
              <a:t> digitalisering og e-handel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Forlaget Retail 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Undervisning og foredrag Retail Academy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Baggrund </a:t>
            </a:r>
            <a:r>
              <a:rPr lang="en-GB" sz="2400" dirty="0"/>
              <a:t>I</a:t>
            </a:r>
            <a:r>
              <a:rPr lang="en-DK" sz="2400" dirty="0"/>
              <a:t> Salling Groupe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K" sz="2400" dirty="0"/>
              <a:t>Bor </a:t>
            </a:r>
            <a:r>
              <a:rPr lang="en-GB" sz="2400" dirty="0"/>
              <a:t>I</a:t>
            </a:r>
            <a:r>
              <a:rPr lang="en-DK" sz="2400" dirty="0"/>
              <a:t> Svendborg</a:t>
            </a: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58964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7B7CD61B-0B72-2247-8716-73DFE4EEF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809" y="664610"/>
            <a:ext cx="7868382" cy="5528780"/>
          </a:xfrm>
        </p:spPr>
      </p:pic>
    </p:spTree>
    <p:extLst>
      <p:ext uri="{BB962C8B-B14F-4D97-AF65-F5344CB8AC3E}">
        <p14:creationId xmlns:p14="http://schemas.microsoft.com/office/powerpoint/2010/main" val="43120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720D3F0-B3FD-B34C-9F45-A9E964F9A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95"/>
          <a:stretch/>
        </p:blipFill>
        <p:spPr>
          <a:xfrm>
            <a:off x="736599" y="1957388"/>
            <a:ext cx="3975100" cy="15557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E6F42-452E-484E-A9E4-7623AFA1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8" y="6207988"/>
            <a:ext cx="5214938" cy="413379"/>
          </a:xfrm>
          <a:prstGeom prst="rect">
            <a:avLst/>
          </a:prstGeom>
        </p:spPr>
      </p:pic>
      <p:pic>
        <p:nvPicPr>
          <p:cNvPr id="9" name="Picture 8" descr="A child sitting on a table&#10;&#10;Description automatically generated">
            <a:extLst>
              <a:ext uri="{FF2B5EF4-FFF2-40B4-BE49-F238E27FC236}">
                <a16:creationId xmlns:a16="http://schemas.microsoft.com/office/drawing/2014/main" id="{113E4D0A-6C74-8C4B-8137-8321E9DB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654" y="236633"/>
            <a:ext cx="4532572" cy="5619653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8C8EBE3-3C30-6745-A93B-35507AA622B1}"/>
              </a:ext>
            </a:extLst>
          </p:cNvPr>
          <p:cNvSpPr/>
          <p:nvPr/>
        </p:nvSpPr>
        <p:spPr>
          <a:xfrm>
            <a:off x="4271963" y="6043613"/>
            <a:ext cx="942975" cy="4429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BD17597-9311-864E-A820-B30CFBF241E0}"/>
              </a:ext>
            </a:extLst>
          </p:cNvPr>
          <p:cNvSpPr/>
          <p:nvPr/>
        </p:nvSpPr>
        <p:spPr>
          <a:xfrm rot="5400000">
            <a:off x="1209675" y="1038225"/>
            <a:ext cx="942975" cy="4429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9379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EFE370F-C7BF-3947-B79C-37B22BC09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2" t="3506" r="2785"/>
          <a:stretch/>
        </p:blipFill>
        <p:spPr>
          <a:xfrm>
            <a:off x="2857500" y="557212"/>
            <a:ext cx="6157913" cy="5452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EDE3E5-DA6F-3C4C-9FE4-9AC6A31567D5}"/>
              </a:ext>
            </a:extLst>
          </p:cNvPr>
          <p:cNvSpPr txBox="1"/>
          <p:nvPr/>
        </p:nvSpPr>
        <p:spPr>
          <a:xfrm>
            <a:off x="1157288" y="6400800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Indholdskalender</a:t>
            </a:r>
          </a:p>
        </p:txBody>
      </p:sp>
    </p:spTree>
    <p:extLst>
      <p:ext uri="{BB962C8B-B14F-4D97-AF65-F5344CB8AC3E}">
        <p14:creationId xmlns:p14="http://schemas.microsoft.com/office/powerpoint/2010/main" val="135418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0BE9-929C-FB41-A643-B49A7D47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642075"/>
            <a:ext cx="10515600" cy="1325563"/>
          </a:xfrm>
        </p:spPr>
        <p:txBody>
          <a:bodyPr/>
          <a:lstStyle/>
          <a:p>
            <a:r>
              <a:rPr lang="en-DK" dirty="0"/>
              <a:t>Hvornår lykkedes du med godt Content?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6FAA-1334-5743-A764-A857C5797F06}"/>
              </a:ext>
            </a:extLst>
          </p:cNvPr>
          <p:cNvSpPr txBox="1"/>
          <p:nvPr/>
        </p:nvSpPr>
        <p:spPr>
          <a:xfrm rot="1644745">
            <a:off x="9971227" y="969732"/>
            <a:ext cx="155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6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Øvelse</a:t>
            </a:r>
          </a:p>
        </p:txBody>
      </p:sp>
    </p:spTree>
    <p:extLst>
      <p:ext uri="{BB962C8B-B14F-4D97-AF65-F5344CB8AC3E}">
        <p14:creationId xmlns:p14="http://schemas.microsoft.com/office/powerpoint/2010/main" val="320876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DBAD-96F0-CF46-B779-F62CAA79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Butikkens hjemmeside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88E7-C30A-1549-ACB8-5E6EDF715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Har din butik en hjemmeside? </a:t>
            </a:r>
          </a:p>
          <a:p>
            <a:r>
              <a:rPr lang="en-DK" dirty="0"/>
              <a:t>Hvad er formålet med hjemmesiden? </a:t>
            </a:r>
          </a:p>
          <a:p>
            <a:r>
              <a:rPr lang="en-DK" dirty="0"/>
              <a:t>Hvilke overvejelser skal man gøre sig med hjemmesiden? </a:t>
            </a:r>
          </a:p>
        </p:txBody>
      </p:sp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A6007D46-5632-F346-A449-CC26B5A6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502" y="3429000"/>
            <a:ext cx="7317498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68AC6-803E-A246-A10E-6F111D5A594D}"/>
              </a:ext>
            </a:extLst>
          </p:cNvPr>
          <p:cNvSpPr txBox="1"/>
          <p:nvPr/>
        </p:nvSpPr>
        <p:spPr>
          <a:xfrm rot="1644745">
            <a:off x="9430064" y="991855"/>
            <a:ext cx="271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6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394627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 up of a logo&#10;&#10;Description automatically generated">
            <a:extLst>
              <a:ext uri="{FF2B5EF4-FFF2-40B4-BE49-F238E27FC236}">
                <a16:creationId xmlns:a16="http://schemas.microsoft.com/office/drawing/2014/main" id="{FCE0390B-1DF2-6D48-97E4-CE86C5CF4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413" y="771525"/>
            <a:ext cx="7132175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31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E318-1A08-A447-A283-E29CCFE6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Hvad gør årstiderne?</a:t>
            </a:r>
          </a:p>
        </p:txBody>
      </p:sp>
      <p:pic>
        <p:nvPicPr>
          <p:cNvPr id="4" name="Picture 3" descr="Food on a table&#10;&#10;Description automatically generated">
            <a:extLst>
              <a:ext uri="{FF2B5EF4-FFF2-40B4-BE49-F238E27FC236}">
                <a16:creationId xmlns:a16="http://schemas.microsoft.com/office/drawing/2014/main" id="{3D7524EB-9C45-314C-BDCF-9470CB2E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007" y="1966913"/>
            <a:ext cx="4977793" cy="30908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BC5659-2078-9F4F-A583-9B39E3CA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91213" cy="4486275"/>
          </a:xfrm>
        </p:spPr>
        <p:txBody>
          <a:bodyPr/>
          <a:lstStyle/>
          <a:p>
            <a:r>
              <a:rPr lang="en-DK" dirty="0"/>
              <a:t>Creative Content</a:t>
            </a:r>
          </a:p>
          <a:p>
            <a:pPr lvl="1"/>
            <a:r>
              <a:rPr lang="en-GB" i="1" dirty="0" err="1"/>
              <a:t>Madbio.com</a:t>
            </a:r>
            <a:r>
              <a:rPr lang="en-GB" i="1" dirty="0"/>
              <a:t> </a:t>
            </a:r>
          </a:p>
          <a:p>
            <a:pPr lvl="1"/>
            <a:r>
              <a:rPr lang="en-GB" i="1" dirty="0" err="1"/>
              <a:t>Nyhedsbrev</a:t>
            </a:r>
            <a:r>
              <a:rPr lang="en-GB" i="1" dirty="0"/>
              <a:t> </a:t>
            </a:r>
            <a:endParaRPr lang="en-GB" dirty="0"/>
          </a:p>
          <a:p>
            <a:pPr lvl="1"/>
            <a:r>
              <a:rPr lang="en-GB" i="1" dirty="0" err="1"/>
              <a:t>Grøntsagsleksikon</a:t>
            </a:r>
            <a:r>
              <a:rPr lang="en-GB" i="1" dirty="0"/>
              <a:t> </a:t>
            </a:r>
            <a:endParaRPr lang="en-GB" dirty="0"/>
          </a:p>
          <a:p>
            <a:pPr lvl="1"/>
            <a:r>
              <a:rPr lang="en-GB" i="1" dirty="0" err="1"/>
              <a:t>madplansmail</a:t>
            </a:r>
            <a:r>
              <a:rPr lang="en-GB" i="1" dirty="0"/>
              <a:t> </a:t>
            </a:r>
            <a:endParaRPr lang="en-GB" dirty="0"/>
          </a:p>
          <a:p>
            <a:pPr lvl="1"/>
            <a:r>
              <a:rPr lang="en-GB" i="1" dirty="0" err="1"/>
              <a:t>Masser</a:t>
            </a:r>
            <a:r>
              <a:rPr lang="en-GB" i="1" dirty="0"/>
              <a:t> </a:t>
            </a:r>
            <a:r>
              <a:rPr lang="en-GB" i="1" dirty="0" err="1"/>
              <a:t>af</a:t>
            </a:r>
            <a:r>
              <a:rPr lang="en-GB" i="1" dirty="0"/>
              <a:t> </a:t>
            </a:r>
            <a:r>
              <a:rPr lang="en-GB" i="1" dirty="0" err="1"/>
              <a:t>kogebøger</a:t>
            </a:r>
            <a:r>
              <a:rPr lang="en-GB" i="1" dirty="0"/>
              <a:t> </a:t>
            </a:r>
          </a:p>
          <a:p>
            <a:pPr lvl="1"/>
            <a:r>
              <a:rPr lang="en-GB" i="1" dirty="0" err="1"/>
              <a:t>Osv</a:t>
            </a:r>
            <a:r>
              <a:rPr lang="en-GB" i="1" dirty="0"/>
              <a:t>.</a:t>
            </a:r>
          </a:p>
          <a:p>
            <a:endParaRPr lang="en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C084-8E6F-184A-B876-96251CA568F3}"/>
              </a:ext>
            </a:extLst>
          </p:cNvPr>
          <p:cNvSpPr txBox="1"/>
          <p:nvPr/>
        </p:nvSpPr>
        <p:spPr>
          <a:xfrm>
            <a:off x="700089" y="5806857"/>
            <a:ext cx="10653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Aarstiderne</a:t>
            </a:r>
            <a:r>
              <a:rPr lang="en-GB" dirty="0"/>
              <a:t> er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stede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mange </a:t>
            </a:r>
            <a:r>
              <a:rPr lang="en-GB" dirty="0" err="1"/>
              <a:t>platforme</a:t>
            </a:r>
            <a:r>
              <a:rPr lang="en-GB" dirty="0"/>
              <a:t> med relevant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hjælpsomt</a:t>
            </a:r>
            <a:r>
              <a:rPr lang="en-GB" dirty="0"/>
              <a:t> </a:t>
            </a:r>
            <a:r>
              <a:rPr lang="en-GB" dirty="0" err="1"/>
              <a:t>indhold</a:t>
            </a:r>
            <a:r>
              <a:rPr lang="en-GB" dirty="0"/>
              <a:t> over for sine </a:t>
            </a:r>
            <a:r>
              <a:rPr lang="en-GB" dirty="0" err="1"/>
              <a:t>kunder</a:t>
            </a:r>
            <a:r>
              <a:rPr lang="en-GB" dirty="0"/>
              <a:t> –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måske</a:t>
            </a:r>
            <a:r>
              <a:rPr lang="en-GB" dirty="0"/>
              <a:t>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tænkes</a:t>
            </a:r>
            <a:r>
              <a:rPr lang="en-GB" dirty="0"/>
              <a:t> at </a:t>
            </a:r>
            <a:r>
              <a:rPr lang="en-GB" dirty="0" err="1"/>
              <a:t>blive</a:t>
            </a:r>
            <a:r>
              <a:rPr lang="en-GB" dirty="0"/>
              <a:t> </a:t>
            </a:r>
            <a:r>
              <a:rPr lang="en-GB" dirty="0" err="1"/>
              <a:t>kunder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. </a:t>
            </a: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53393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D8B7-D4EE-CB4C-82C2-D728567F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F316-03FA-3741-A85D-19D9B4172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DK" dirty="0"/>
              <a:t>Hvad koster digital markedsføring?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9B1017F-7B37-3840-93AD-CACE816E8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0"/>
          <a:stretch/>
        </p:blipFill>
        <p:spPr>
          <a:xfrm>
            <a:off x="4789736" y="2500312"/>
            <a:ext cx="6564064" cy="38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41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CB6734-B0BF-8B46-B3E4-B56A052B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48" y="862446"/>
            <a:ext cx="8798011" cy="51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755C84E-834D-A648-B7F0-F1BA2B10E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779" y="871537"/>
            <a:ext cx="8898988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6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8D42-9EA8-C44C-A9EC-42DB1177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DK" b="1" dirty="0"/>
              <a:t>Dagens Emner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9382F-4555-FC4F-AFE4-8A79533FC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1" y="2520950"/>
            <a:ext cx="2805112" cy="2879726"/>
          </a:xfrm>
          <a:solidFill>
            <a:schemeClr val="bg1"/>
          </a:solidFill>
        </p:spPr>
        <p:txBody>
          <a:bodyPr/>
          <a:lstStyle/>
          <a:p>
            <a:r>
              <a:rPr lang="en-DK" sz="3600" dirty="0"/>
              <a:t>Målgruppe</a:t>
            </a:r>
          </a:p>
          <a:p>
            <a:r>
              <a:rPr lang="en-DK" sz="3600" dirty="0"/>
              <a:t>Budskab</a:t>
            </a:r>
          </a:p>
          <a:p>
            <a:r>
              <a:rPr lang="en-DK" sz="3600" dirty="0"/>
              <a:t>Kanaler</a:t>
            </a:r>
          </a:p>
          <a:p>
            <a:r>
              <a:rPr lang="en-DK" sz="3600" dirty="0"/>
              <a:t>Budget</a:t>
            </a:r>
          </a:p>
          <a:p>
            <a:endParaRPr lang="en-DK" dirty="0"/>
          </a:p>
          <a:p>
            <a:endParaRPr lang="en-D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3D3D6-DB3E-1640-B7F0-281FE84E2C27}"/>
              </a:ext>
            </a:extLst>
          </p:cNvPr>
          <p:cNvSpPr txBox="1"/>
          <p:nvPr/>
        </p:nvSpPr>
        <p:spPr>
          <a:xfrm>
            <a:off x="2185988" y="3129816"/>
            <a:ext cx="4652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800" dirty="0"/>
              <a:t>Hvem er I ?</a:t>
            </a:r>
          </a:p>
        </p:txBody>
      </p:sp>
    </p:spTree>
    <p:extLst>
      <p:ext uri="{BB962C8B-B14F-4D97-AF65-F5344CB8AC3E}">
        <p14:creationId xmlns:p14="http://schemas.microsoft.com/office/powerpoint/2010/main" val="27985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C42A040-2B5A-0540-8B0B-D6D97896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05" y="985838"/>
            <a:ext cx="8422989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0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8976-6DE4-9E48-BB88-DFA12A9F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27CDE6-2478-424E-8D3E-29DF5A719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787" y="648592"/>
            <a:ext cx="7629525" cy="55283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483B5-C3F8-2E44-94C7-A2C11A0B707C}"/>
              </a:ext>
            </a:extLst>
          </p:cNvPr>
          <p:cNvSpPr txBox="1"/>
          <p:nvPr/>
        </p:nvSpPr>
        <p:spPr>
          <a:xfrm>
            <a:off x="1671638" y="6372225"/>
            <a:ext cx="308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Attraktive søgeord koster mere</a:t>
            </a:r>
          </a:p>
        </p:txBody>
      </p:sp>
    </p:spTree>
    <p:extLst>
      <p:ext uri="{BB962C8B-B14F-4D97-AF65-F5344CB8AC3E}">
        <p14:creationId xmlns:p14="http://schemas.microsoft.com/office/powerpoint/2010/main" val="2383788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9C78663-1F9D-B744-83FC-9A1CCAAAC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374" y="557214"/>
            <a:ext cx="9402161" cy="5503068"/>
          </a:xfrm>
        </p:spPr>
      </p:pic>
    </p:spTree>
    <p:extLst>
      <p:ext uri="{BB962C8B-B14F-4D97-AF65-F5344CB8AC3E}">
        <p14:creationId xmlns:p14="http://schemas.microsoft.com/office/powerpoint/2010/main" val="4286844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99EF3F-3432-CB42-8125-5211B8926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143" y="1000126"/>
            <a:ext cx="10114911" cy="5176838"/>
          </a:xfrm>
        </p:spPr>
      </p:pic>
    </p:spTree>
    <p:extLst>
      <p:ext uri="{BB962C8B-B14F-4D97-AF65-F5344CB8AC3E}">
        <p14:creationId xmlns:p14="http://schemas.microsoft.com/office/powerpoint/2010/main" val="2567987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C732-CE0F-EC45-8443-D78ED949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Digital strategi – over tid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7D332C0-DF69-1742-812E-2CB806611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086" y="1341932"/>
            <a:ext cx="5365902" cy="5516068"/>
          </a:xfrm>
        </p:spPr>
      </p:pic>
    </p:spTree>
    <p:extLst>
      <p:ext uri="{BB962C8B-B14F-4D97-AF65-F5344CB8AC3E}">
        <p14:creationId xmlns:p14="http://schemas.microsoft.com/office/powerpoint/2010/main" val="1846291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D220-16C2-6B4B-88B9-0670E361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700" y="2622550"/>
            <a:ext cx="10515600" cy="1325563"/>
          </a:xfrm>
        </p:spPr>
        <p:txBody>
          <a:bodyPr/>
          <a:lstStyle/>
          <a:p>
            <a:r>
              <a:rPr lang="en-DK" dirty="0"/>
              <a:t>Tak for </a:t>
            </a:r>
            <a:r>
              <a:rPr lang="en-GB" dirty="0"/>
              <a:t>I</a:t>
            </a:r>
            <a:r>
              <a:rPr lang="en-DK" dirty="0"/>
              <a:t> dag </a:t>
            </a:r>
            <a:r>
              <a:rPr lang="en-DK" dirty="0">
                <a:sym typeface="Wingdings" pitchFamily="2" charset="2"/>
              </a:rPr>
              <a:t>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58451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C16630-D633-6F4E-A75F-B3AD5CE0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6" y="1585913"/>
            <a:ext cx="10756002" cy="397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62D6B2-CC81-E94F-A9E7-0EA6D1FA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DK" dirty="0"/>
              <a:t>Hvorfor digitalisering?</a:t>
            </a:r>
          </a:p>
        </p:txBody>
      </p:sp>
    </p:spTree>
    <p:extLst>
      <p:ext uri="{BB962C8B-B14F-4D97-AF65-F5344CB8AC3E}">
        <p14:creationId xmlns:p14="http://schemas.microsoft.com/office/powerpoint/2010/main" val="110570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88A0-74E7-2545-8EC9-134D9DCC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Hvem er din butiks målgruppe?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B4A441-601C-9B45-AD77-CBB04819A999}"/>
              </a:ext>
            </a:extLst>
          </p:cNvPr>
          <p:cNvSpPr/>
          <p:nvPr/>
        </p:nvSpPr>
        <p:spPr>
          <a:xfrm>
            <a:off x="1343025" y="2300295"/>
            <a:ext cx="3514725" cy="352900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1A3A25-07FF-684E-8141-4E0C7471749F}"/>
              </a:ext>
            </a:extLst>
          </p:cNvPr>
          <p:cNvSpPr/>
          <p:nvPr/>
        </p:nvSpPr>
        <p:spPr>
          <a:xfrm>
            <a:off x="3363913" y="3114675"/>
            <a:ext cx="976313" cy="9763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E98CED-E68B-9544-BA0D-A0E6777CC42C}"/>
              </a:ext>
            </a:extLst>
          </p:cNvPr>
          <p:cNvSpPr/>
          <p:nvPr/>
        </p:nvSpPr>
        <p:spPr>
          <a:xfrm>
            <a:off x="2188368" y="3267442"/>
            <a:ext cx="976313" cy="9763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4EED33-9B4E-6047-8B42-063A32519A44}"/>
              </a:ext>
            </a:extLst>
          </p:cNvPr>
          <p:cNvSpPr/>
          <p:nvPr/>
        </p:nvSpPr>
        <p:spPr>
          <a:xfrm>
            <a:off x="3033118" y="4143774"/>
            <a:ext cx="661589" cy="66158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C61CCB-623A-3541-AEE9-C965833A2B9E}"/>
              </a:ext>
            </a:extLst>
          </p:cNvPr>
          <p:cNvCxnSpPr>
            <a:cxnSpLocks/>
          </p:cNvCxnSpPr>
          <p:nvPr/>
        </p:nvCxnSpPr>
        <p:spPr>
          <a:xfrm flipV="1">
            <a:off x="3905042" y="3059903"/>
            <a:ext cx="3287801" cy="5429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68F98A-AB95-3446-BD3B-2BEEF75550CE}"/>
              </a:ext>
            </a:extLst>
          </p:cNvPr>
          <p:cNvCxnSpPr>
            <a:cxnSpLocks/>
          </p:cNvCxnSpPr>
          <p:nvPr/>
        </p:nvCxnSpPr>
        <p:spPr>
          <a:xfrm flipV="1">
            <a:off x="4390925" y="4164806"/>
            <a:ext cx="280191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6C5D4F-2D62-314B-B026-EFB125FE5A5B}"/>
              </a:ext>
            </a:extLst>
          </p:cNvPr>
          <p:cNvSpPr txBox="1"/>
          <p:nvPr/>
        </p:nvSpPr>
        <p:spPr>
          <a:xfrm>
            <a:off x="7334252" y="3755599"/>
            <a:ext cx="433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3600" dirty="0"/>
              <a:t>Potentielle målgruppe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CC1E6-F73D-4D41-AA95-244EA64FCC6B}"/>
              </a:ext>
            </a:extLst>
          </p:cNvPr>
          <p:cNvSpPr txBox="1"/>
          <p:nvPr/>
        </p:nvSpPr>
        <p:spPr>
          <a:xfrm>
            <a:off x="7334252" y="2585031"/>
            <a:ext cx="4409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3600" dirty="0"/>
              <a:t>Segment / målgruppe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8A1D91-1E36-AF44-8B93-8CF280592152}"/>
              </a:ext>
            </a:extLst>
          </p:cNvPr>
          <p:cNvSpPr/>
          <p:nvPr/>
        </p:nvSpPr>
        <p:spPr>
          <a:xfrm>
            <a:off x="3905042" y="4259250"/>
            <a:ext cx="411480" cy="45681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9388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DDB1-E588-A941-9056-55011C33D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Hvordan finder jeg min målgruppe?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DBE3-BEFC-3647-AC83-9FB97AA5E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DK" sz="3600" b="1" dirty="0"/>
              <a:t>Segmenteringskriterier</a:t>
            </a:r>
          </a:p>
          <a:p>
            <a:r>
              <a:rPr lang="en-DK" dirty="0"/>
              <a:t>Demografi</a:t>
            </a:r>
          </a:p>
          <a:p>
            <a:pPr lvl="1"/>
            <a:r>
              <a:rPr lang="en-GB" dirty="0"/>
              <a:t>A</a:t>
            </a:r>
            <a:r>
              <a:rPr lang="en-DK" dirty="0"/>
              <a:t>lder, køn, mv.</a:t>
            </a:r>
          </a:p>
          <a:p>
            <a:r>
              <a:rPr lang="en-DK" dirty="0"/>
              <a:t>Geografi</a:t>
            </a:r>
          </a:p>
          <a:p>
            <a:pPr lvl="1"/>
            <a:r>
              <a:rPr lang="en-DK" dirty="0"/>
              <a:t>Land, region, mv.</a:t>
            </a:r>
          </a:p>
          <a:p>
            <a:r>
              <a:rPr lang="en-DK" dirty="0"/>
              <a:t>Livsstil </a:t>
            </a:r>
          </a:p>
          <a:p>
            <a:pPr lvl="1"/>
            <a:r>
              <a:rPr lang="en-DK" dirty="0"/>
              <a:t>Lev sundt, mad &amp; Vin, mv.</a:t>
            </a:r>
          </a:p>
          <a:p>
            <a:r>
              <a:rPr lang="en-DK" dirty="0"/>
              <a:t>Teknologi</a:t>
            </a:r>
          </a:p>
          <a:p>
            <a:pPr lvl="1"/>
            <a:r>
              <a:rPr lang="en-DK" dirty="0"/>
              <a:t>Medievaner, digital adfærd, mv.</a:t>
            </a:r>
          </a:p>
        </p:txBody>
      </p:sp>
      <p:pic>
        <p:nvPicPr>
          <p:cNvPr id="5" name="Picture 4" descr="A picture containing computer, people, holding, computer&#10;&#10;Description automatically generated">
            <a:extLst>
              <a:ext uri="{FF2B5EF4-FFF2-40B4-BE49-F238E27FC236}">
                <a16:creationId xmlns:a16="http://schemas.microsoft.com/office/drawing/2014/main" id="{CB0FF60F-80FB-5947-B233-90D9FE29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518" y="2551098"/>
            <a:ext cx="3349232" cy="36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865B-2D46-3946-8040-C9874AC4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Endelige målgruppe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53322-00DE-774A-B7CD-08BA32276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DK" sz="4000" dirty="0"/>
              <a:t>SMUK modellen anvendes for at vælge segmenter til målgruppe</a:t>
            </a:r>
          </a:p>
          <a:p>
            <a:endParaRPr lang="en-DK" dirty="0"/>
          </a:p>
          <a:p>
            <a:r>
              <a:rPr lang="en-DK" dirty="0"/>
              <a:t>Segmentet skal have en vis </a:t>
            </a:r>
            <a:r>
              <a:rPr lang="en-DK" b="1" dirty="0"/>
              <a:t>S</a:t>
            </a:r>
            <a:r>
              <a:rPr lang="en-DK" dirty="0"/>
              <a:t>tørrelse og vækst</a:t>
            </a:r>
          </a:p>
          <a:p>
            <a:r>
              <a:rPr lang="en-DK" b="1" dirty="0"/>
              <a:t>M</a:t>
            </a:r>
            <a:r>
              <a:rPr lang="en-DK" dirty="0"/>
              <a:t>uligheder for bearbejdning</a:t>
            </a:r>
          </a:p>
          <a:p>
            <a:r>
              <a:rPr lang="en-DK" b="1" dirty="0"/>
              <a:t>U</a:t>
            </a:r>
            <a:r>
              <a:rPr lang="en-DK" dirty="0"/>
              <a:t>dgifter ved bearbejdning</a:t>
            </a:r>
          </a:p>
          <a:p>
            <a:r>
              <a:rPr lang="en-DK" b="1" dirty="0"/>
              <a:t>K</a:t>
            </a:r>
            <a:r>
              <a:rPr lang="en-DK" dirty="0"/>
              <a:t>onkurrencesituationen </a:t>
            </a:r>
            <a:r>
              <a:rPr lang="en-GB" dirty="0"/>
              <a:t>I</a:t>
            </a:r>
            <a:r>
              <a:rPr lang="en-DK" dirty="0"/>
              <a:t> segmentet</a:t>
            </a:r>
          </a:p>
        </p:txBody>
      </p:sp>
    </p:spTree>
    <p:extLst>
      <p:ext uri="{BB962C8B-B14F-4D97-AF65-F5344CB8AC3E}">
        <p14:creationId xmlns:p14="http://schemas.microsoft.com/office/powerpoint/2010/main" val="4167946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181E-9775-F04E-9A2A-D6D3F1EE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Har man så kun én målgruppe?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EA45D-92A1-AF48-85F1-2D50BCC4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89275"/>
          </a:xfrm>
        </p:spPr>
        <p:txBody>
          <a:bodyPr/>
          <a:lstStyle/>
          <a:p>
            <a:pPr marL="0" indent="0">
              <a:buNone/>
            </a:pPr>
            <a:r>
              <a:rPr lang="en-DK" b="1" dirty="0"/>
              <a:t>Butikken kan sagtens have flere forskellige målgrupper. </a:t>
            </a:r>
          </a:p>
          <a:p>
            <a:pPr marL="0" indent="0">
              <a:buNone/>
            </a:pPr>
            <a:endParaRPr lang="en-DK" b="1" dirty="0"/>
          </a:p>
          <a:p>
            <a:r>
              <a:rPr lang="en-DK" dirty="0"/>
              <a:t>De lokale </a:t>
            </a:r>
            <a:r>
              <a:rPr lang="en-GB" dirty="0" err="1"/>
              <a:t>kunder</a:t>
            </a:r>
            <a:r>
              <a:rPr lang="en-DK" dirty="0"/>
              <a:t> besøger den fysiske butik</a:t>
            </a:r>
          </a:p>
          <a:p>
            <a:r>
              <a:rPr lang="en-DK" dirty="0"/>
              <a:t>Turister </a:t>
            </a:r>
            <a:r>
              <a:rPr lang="da-DK" dirty="0"/>
              <a:t>besøger den </a:t>
            </a:r>
            <a:r>
              <a:rPr lang="en-DK" dirty="0"/>
              <a:t>fysiske butik og efterfølgende online. </a:t>
            </a:r>
          </a:p>
          <a:p>
            <a:r>
              <a:rPr lang="en-DK" dirty="0"/>
              <a:t>Online fra hele danmark- måske hele verden?</a:t>
            </a:r>
          </a:p>
          <a:p>
            <a:endParaRPr lang="en-DK" dirty="0"/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62590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table, sitting, coffee&#10;&#10;Description automatically generated">
            <a:extLst>
              <a:ext uri="{FF2B5EF4-FFF2-40B4-BE49-F238E27FC236}">
                <a16:creationId xmlns:a16="http://schemas.microsoft.com/office/drawing/2014/main" id="{355CCF82-ACA8-D445-B549-16072BA02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6892"/>
            <a:ext cx="10515600" cy="3864215"/>
          </a:xfrm>
        </p:spPr>
      </p:pic>
    </p:spTree>
    <p:extLst>
      <p:ext uri="{BB962C8B-B14F-4D97-AF65-F5344CB8AC3E}">
        <p14:creationId xmlns:p14="http://schemas.microsoft.com/office/powerpoint/2010/main" val="1291340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424</Words>
  <Application>Microsoft Macintosh PowerPoint</Application>
  <PresentationFormat>Widescreen</PresentationFormat>
  <Paragraphs>96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Bangla Sangam MN</vt:lpstr>
      <vt:lpstr>Calibri</vt:lpstr>
      <vt:lpstr>Calibri Light</vt:lpstr>
      <vt:lpstr>Office Theme</vt:lpstr>
      <vt:lpstr>Digital strategi </vt:lpstr>
      <vt:lpstr>Hvem er jeg?</vt:lpstr>
      <vt:lpstr>Dagens Emner</vt:lpstr>
      <vt:lpstr>Hvorfor digitalisering?</vt:lpstr>
      <vt:lpstr>Hvem er din butiks målgruppe?</vt:lpstr>
      <vt:lpstr>Hvordan finder jeg min målgruppe?</vt:lpstr>
      <vt:lpstr>Endelige målgruppe</vt:lpstr>
      <vt:lpstr>Har man så kun én målgruppe?</vt:lpstr>
      <vt:lpstr>PowerPoint Presentation</vt:lpstr>
      <vt:lpstr>Prøv at definere din målgruppe?</vt:lpstr>
      <vt:lpstr>Kunderejsen</vt:lpstr>
      <vt:lpstr>PowerPoint Presentation</vt:lpstr>
      <vt:lpstr>Hvordan finder man frem til butikken?</vt:lpstr>
      <vt:lpstr>Kunderejse- identificering</vt:lpstr>
      <vt:lpstr>Kunderejse- indsatsområder</vt:lpstr>
      <vt:lpstr>Omnichannel - en digital målsætning </vt:lpstr>
      <vt:lpstr>Budskab</vt:lpstr>
      <vt:lpstr>Forskellige medier</vt:lpstr>
      <vt:lpstr>PowerPoint Presentation</vt:lpstr>
      <vt:lpstr>PowerPoint Presentation</vt:lpstr>
      <vt:lpstr>PowerPoint Presentation</vt:lpstr>
      <vt:lpstr>PowerPoint Presentation</vt:lpstr>
      <vt:lpstr>Hvornår lykkedes du med godt Content?</vt:lpstr>
      <vt:lpstr>Butikkens hjemmeside</vt:lpstr>
      <vt:lpstr>PowerPoint Presentation</vt:lpstr>
      <vt:lpstr>Hvad gør årstiderne?</vt:lpstr>
      <vt:lpstr>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strategi – over tid</vt:lpstr>
      <vt:lpstr>Tak for I dag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strategi </dc:title>
  <dc:creator>Peter Skjold Mogensen (PSMO - Lektor - Cphbusiness)</dc:creator>
  <cp:lastModifiedBy>Peter Skjold Mogensen (PSMO - Lektor - Cphbusiness)</cp:lastModifiedBy>
  <cp:revision>22</cp:revision>
  <dcterms:created xsi:type="dcterms:W3CDTF">2020-10-23T12:55:52Z</dcterms:created>
  <dcterms:modified xsi:type="dcterms:W3CDTF">2020-10-26T10:50:45Z</dcterms:modified>
</cp:coreProperties>
</file>