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89" r:id="rId4"/>
    <p:sldId id="290" r:id="rId5"/>
    <p:sldId id="288" r:id="rId6"/>
    <p:sldId id="267" r:id="rId7"/>
    <p:sldId id="309" r:id="rId8"/>
    <p:sldId id="308" r:id="rId9"/>
    <p:sldId id="259" r:id="rId10"/>
    <p:sldId id="291" r:id="rId11"/>
    <p:sldId id="292" r:id="rId12"/>
    <p:sldId id="293" r:id="rId13"/>
    <p:sldId id="294" r:id="rId14"/>
    <p:sldId id="295" r:id="rId15"/>
    <p:sldId id="296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276" r:id="rId25"/>
    <p:sldId id="297" r:id="rId26"/>
    <p:sldId id="298" r:id="rId27"/>
    <p:sldId id="299" r:id="rId28"/>
    <p:sldId id="277" r:id="rId29"/>
    <p:sldId id="310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91"/>
    <p:restoredTop sz="95687"/>
  </p:normalViewPr>
  <p:slideViewPr>
    <p:cSldViewPr snapToGrid="0" snapToObjects="1">
      <p:cViewPr varScale="1">
        <p:scale>
          <a:sx n="74" d="100"/>
          <a:sy n="74" d="100"/>
        </p:scale>
        <p:origin x="5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3T08:39:43.4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0 405 24575,'27'0'0,"-5"0"0,41 0 0,-30 0 0,45 0 0,-44-5 0,17-1 0,-13-5 0,1 0 0,4 0 0,-10 1 0,4-1 0,-11 5 0,3-3 0,-3 8 0,-1-8 0,5 8 0,9-12 0,-4 11 0,9-12 0,-13 8 0,0-4 0,0 0 0,0 4 0,0 1 0,0 1 0,-6 3 0,5-4 0,-10 1 0,10 3 0,-10-3 0,4 4 0,-5-5 0,5 4 0,-4-3 0,4 0 0,1 3 0,-5-3 0,4 0 0,0 3 0,-4-4 0,10 1 0,-10 3 0,18-8 0,-16 7 0,11-2 0,-14 4 0,-1 0 0,1-4 0,0 3 0,-5-4 0,4 5 0,-4-4 0,0 3 0,4-3 0,-4 4 0,5 0 0,0 0 0,0-4 0,-1 3 0,1-3 0,0 4 0,0 0 0,0 0 0,-1 0 0,-3-4 0,2 3 0,-2-3 0,-1 4 0,7-4 0,-6 3 0,8-2 0,-9 3 0,-1 0 0,0 0 0,-3 0 0,3 0 0,-4 0 0,-1 0 0,1 0 0,-1 0 0,1-4 0,-1 3 0,1-3 0,-1 0 0,5 3 0,1-2 0,5-2 0,-4 4 0,2-7 0,-3 7 0,5-3 0,-5 0 0,8 3 0,-12-3 0,12 4 0,-12 0 0,7 0 0,-7 0 0,3-4 0,0 4 0,1-4 0,1 4 0,2-4 0,-3 3 0,5-8 0,0 8 0,0-7 0,0 7 0,0-8 0,-1 8 0,1-3 0,-5 4 0,-1 0 0,-4 0 0,-1 0 0,1 0 0,-4-3 0,2 2 0,2-3 0,1-4 0,7 6 0,-2-6 0,-1 4 0,-1 3 0,-4-3 0,-1 0 0,1 3 0,-1-2 0,-3 3 0,-1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3T11:21:43.8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1 474 24575,'17'0'0,"12"0"0,4 0 0,12 0 0,0-5 0,0-2 0,7-10 0,2 10 0,-1-14 0,6 13 0,-5-14 0,0 9 0,-2-9 0,-7 9 0,0-3 0,0 5 0,-6 0 0,-2 0 0,-6 1 0,0 4 0,0-3 0,0 4 0,-1-6 0,8 1 0,-6-1 0,12 0 0,-6 0 0,1 0 0,4 0 0,-4-5 0,0 4 0,4-4 0,-4 6 0,6-2 0,-6 1 0,-2 1 0,0-1 0,-10 5 0,9-3 0,-10 3 0,-1 0 0,-1 2 0,-5 4 0,0-5 0,3 4 0,-2-3 0,-2 4 0,0 0 0,-8 0 0,7 0 0,-7 0 0,8 0 0,-9 0 0,4 0 0,0 0 0,-3-4 0,3 4 0,0-4 0,-3 4 0,7 0 0,-7 0 0,3 0 0,0-4 0,-3 3 0,3-4 0,-4 5 0,-1 0 0,1 0 0,-1 0 0,0 0 0,0 0 0,0 0 0,0 0 0,5 0 0,1 0 0,5 0 0,0-4 0,0-1 0,-1 0 0,-3 1 0,-2 0 0,-5 3 0,1-3 0,-1 4 0,0 0 0,-3 0 0,-1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9/15/2021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channel/UChSVFJ08zX0OlaIPCTMBUR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youtube.com/c/andycrowle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png"/><Relationship Id="rId4" Type="http://schemas.openxmlformats.org/officeDocument/2006/relationships/customXml" Target="../ink/ink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ADAD35-9E0E-494E-868A-1AB75A4C22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a-DK" sz="6000" b="1" dirty="0"/>
              <a:t>YouTube kursus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E123984-B47F-D246-99AD-BFB8766ECF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a-DK" sz="2800" dirty="0"/>
              <a:t>3: Indholdsskaber til </a:t>
            </a:r>
            <a:r>
              <a:rPr lang="da-DK" sz="2800" dirty="0" err="1"/>
              <a:t>YouTuber</a:t>
            </a:r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2172356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9">
            <a:extLst>
              <a:ext uri="{FF2B5EF4-FFF2-40B4-BE49-F238E27FC236}">
                <a16:creationId xmlns:a16="http://schemas.microsoft.com/office/drawing/2014/main" id="{D275908B-DB12-448E-BB28-EEF9109D4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 descr="Arbejdsredskaber og-forsyninger">
            <a:extLst>
              <a:ext uri="{FF2B5EF4-FFF2-40B4-BE49-F238E27FC236}">
                <a16:creationId xmlns:a16="http://schemas.microsoft.com/office/drawing/2014/main" id="{62441241-E22F-3B4E-92AE-395D05FF1F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62" r="-1" b="10066"/>
          <a:stretch/>
        </p:blipFill>
        <p:spPr>
          <a:xfrm>
            <a:off x="20" y="227"/>
            <a:ext cx="12191675" cy="6858000"/>
          </a:xfrm>
          <a:prstGeom prst="rect">
            <a:avLst/>
          </a:prstGeom>
        </p:spPr>
      </p:pic>
      <p:sp>
        <p:nvSpPr>
          <p:cNvPr id="42" name="Rectangle 11">
            <a:extLst>
              <a:ext uri="{FF2B5EF4-FFF2-40B4-BE49-F238E27FC236}">
                <a16:creationId xmlns:a16="http://schemas.microsoft.com/office/drawing/2014/main" id="{97817EE6-E8A2-47DB-A2A5-B29A73AFC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9648" y="0"/>
            <a:ext cx="6102351" cy="6858000"/>
          </a:xfrm>
          <a:prstGeom prst="rect">
            <a:avLst/>
          </a:prstGeom>
          <a:solidFill>
            <a:srgbClr val="000001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13">
            <a:extLst>
              <a:ext uri="{FF2B5EF4-FFF2-40B4-BE49-F238E27FC236}">
                <a16:creationId xmlns:a16="http://schemas.microsoft.com/office/drawing/2014/main" id="{06781405-5A6A-4C3A-BD95-B204EE040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4" name="Freeform 5">
              <a:extLst>
                <a:ext uri="{FF2B5EF4-FFF2-40B4-BE49-F238E27FC236}">
                  <a16:creationId xmlns:a16="http://schemas.microsoft.com/office/drawing/2014/main" id="{677AB4B2-F02C-4DD7-80E3-6B9000773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6">
              <a:extLst>
                <a:ext uri="{FF2B5EF4-FFF2-40B4-BE49-F238E27FC236}">
                  <a16:creationId xmlns:a16="http://schemas.microsoft.com/office/drawing/2014/main" id="{DD1BCAFC-D239-4C93-950C-E3563B91D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7">
              <a:extLst>
                <a:ext uri="{FF2B5EF4-FFF2-40B4-BE49-F238E27FC236}">
                  <a16:creationId xmlns:a16="http://schemas.microsoft.com/office/drawing/2014/main" id="{D138769D-C64C-4316-9EFB-5087B17DFF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8">
              <a:extLst>
                <a:ext uri="{FF2B5EF4-FFF2-40B4-BE49-F238E27FC236}">
                  <a16:creationId xmlns:a16="http://schemas.microsoft.com/office/drawing/2014/main" id="{14D781CD-9207-40CF-AFB2-5F590A319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9">
              <a:extLst>
                <a:ext uri="{FF2B5EF4-FFF2-40B4-BE49-F238E27FC236}">
                  <a16:creationId xmlns:a16="http://schemas.microsoft.com/office/drawing/2014/main" id="{A4C20FA6-02F3-4B9E-BC2E-EF84B79C4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0">
              <a:extLst>
                <a:ext uri="{FF2B5EF4-FFF2-40B4-BE49-F238E27FC236}">
                  <a16:creationId xmlns:a16="http://schemas.microsoft.com/office/drawing/2014/main" id="{3E18794B-E4CC-4531-8318-C360F4DC1F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1">
              <a:extLst>
                <a:ext uri="{FF2B5EF4-FFF2-40B4-BE49-F238E27FC236}">
                  <a16:creationId xmlns:a16="http://schemas.microsoft.com/office/drawing/2014/main" id="{0C1A613A-560C-43FC-A8D2-14D4E22DA3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2">
              <a:extLst>
                <a:ext uri="{FF2B5EF4-FFF2-40B4-BE49-F238E27FC236}">
                  <a16:creationId xmlns:a16="http://schemas.microsoft.com/office/drawing/2014/main" id="{F1E49780-92DB-4284-A256-C52904AF0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3">
              <a:extLst>
                <a:ext uri="{FF2B5EF4-FFF2-40B4-BE49-F238E27FC236}">
                  <a16:creationId xmlns:a16="http://schemas.microsoft.com/office/drawing/2014/main" id="{A779B7B4-C3CF-41CD-9091-D5ECA112EF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4">
              <a:extLst>
                <a:ext uri="{FF2B5EF4-FFF2-40B4-BE49-F238E27FC236}">
                  <a16:creationId xmlns:a16="http://schemas.microsoft.com/office/drawing/2014/main" id="{47147151-E013-4967-90A8-784C1C442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5">
              <a:extLst>
                <a:ext uri="{FF2B5EF4-FFF2-40B4-BE49-F238E27FC236}">
                  <a16:creationId xmlns:a16="http://schemas.microsoft.com/office/drawing/2014/main" id="{963559EC-D5D8-4D5A-BD6B-A6833F315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6">
              <a:extLst>
                <a:ext uri="{FF2B5EF4-FFF2-40B4-BE49-F238E27FC236}">
                  <a16:creationId xmlns:a16="http://schemas.microsoft.com/office/drawing/2014/main" id="{43D25C4B-B69A-4C31-BCD9-B49288BEB9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7">
              <a:extLst>
                <a:ext uri="{FF2B5EF4-FFF2-40B4-BE49-F238E27FC236}">
                  <a16:creationId xmlns:a16="http://schemas.microsoft.com/office/drawing/2014/main" id="{547D2034-1660-46A9-8A88-81B47753EF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8">
              <a:extLst>
                <a:ext uri="{FF2B5EF4-FFF2-40B4-BE49-F238E27FC236}">
                  <a16:creationId xmlns:a16="http://schemas.microsoft.com/office/drawing/2014/main" id="{4B70E7B6-CC9C-487F-B87F-AAC943687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9">
              <a:extLst>
                <a:ext uri="{FF2B5EF4-FFF2-40B4-BE49-F238E27FC236}">
                  <a16:creationId xmlns:a16="http://schemas.microsoft.com/office/drawing/2014/main" id="{344D0B3F-5CD6-4C74-9474-CE5B0DFF22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0">
              <a:extLst>
                <a:ext uri="{FF2B5EF4-FFF2-40B4-BE49-F238E27FC236}">
                  <a16:creationId xmlns:a16="http://schemas.microsoft.com/office/drawing/2014/main" id="{0ADBAD08-2FA6-4951-A635-1C248DAB3C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1">
              <a:extLst>
                <a:ext uri="{FF2B5EF4-FFF2-40B4-BE49-F238E27FC236}">
                  <a16:creationId xmlns:a16="http://schemas.microsoft.com/office/drawing/2014/main" id="{5CCE5554-F9A8-4EF1-B49D-ACA76AE8E9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2">
              <a:extLst>
                <a:ext uri="{FF2B5EF4-FFF2-40B4-BE49-F238E27FC236}">
                  <a16:creationId xmlns:a16="http://schemas.microsoft.com/office/drawing/2014/main" id="{2A306EB9-C3A7-4678-90B1-54547C46D4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3">
              <a:extLst>
                <a:ext uri="{FF2B5EF4-FFF2-40B4-BE49-F238E27FC236}">
                  <a16:creationId xmlns:a16="http://schemas.microsoft.com/office/drawing/2014/main" id="{CFD63CAB-BED9-4720-8600-9D19DB5B94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C4550DFD-117D-4AF9-9CDD-9F6F268C4D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5">
              <a:extLst>
                <a:ext uri="{FF2B5EF4-FFF2-40B4-BE49-F238E27FC236}">
                  <a16:creationId xmlns:a16="http://schemas.microsoft.com/office/drawing/2014/main" id="{85874B45-D021-4E50-B5FE-8D3D84EE0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4" name="Group 36">
            <a:extLst>
              <a:ext uri="{FF2B5EF4-FFF2-40B4-BE49-F238E27FC236}">
                <a16:creationId xmlns:a16="http://schemas.microsoft.com/office/drawing/2014/main" id="{B82325B8-6EBB-48D6-93D5-EBCB308B0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94156" y="1699589"/>
            <a:ext cx="3675191" cy="3470421"/>
            <a:chOff x="697168" y="1816768"/>
            <a:chExt cx="3675191" cy="3470421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CE125ED-26E1-41DF-9BC1-78C8444FF7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168" y="1816768"/>
              <a:ext cx="3675191" cy="50292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Isosceles Triangle 22">
              <a:extLst>
                <a:ext uri="{FF2B5EF4-FFF2-40B4-BE49-F238E27FC236}">
                  <a16:creationId xmlns:a16="http://schemas.microsoft.com/office/drawing/2014/main" id="{C5322F88-4D81-46B3-909E-B81C358788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C2B6A9F-6B65-4E20-B2D1-6B0F76F9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EF71A2C3-822D-CD4E-BA9B-73DAF0BEC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620" y="2358391"/>
            <a:ext cx="3498979" cy="2453676"/>
          </a:xfrm>
        </p:spPr>
        <p:txBody>
          <a:bodyPr>
            <a:normAutofit/>
          </a:bodyPr>
          <a:lstStyle/>
          <a:p>
            <a:r>
              <a:rPr lang="da-DK" dirty="0"/>
              <a:t>DAGENS</a:t>
            </a:r>
            <a:br>
              <a:rPr lang="da-DK" dirty="0"/>
            </a:br>
            <a:r>
              <a:rPr lang="da-DK" dirty="0"/>
              <a:t>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02AE0F8-6C7E-B847-ABC1-2C60593AA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1531" y="803186"/>
            <a:ext cx="4498789" cy="5248622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E"/>
                </a:solidFill>
              </a:rPr>
              <a:t>Teknik – </a:t>
            </a:r>
            <a:r>
              <a:rPr lang="da-DK" sz="3200" dirty="0" err="1">
                <a:solidFill>
                  <a:srgbClr val="FFFFFE"/>
                </a:solidFill>
              </a:rPr>
              <a:t>next</a:t>
            </a:r>
            <a:r>
              <a:rPr lang="da-DK" sz="3200" dirty="0">
                <a:solidFill>
                  <a:srgbClr val="FFFFFE"/>
                </a:solidFill>
              </a:rPr>
              <a:t> </a:t>
            </a:r>
            <a:r>
              <a:rPr lang="da-DK" sz="3200" dirty="0" err="1">
                <a:solidFill>
                  <a:srgbClr val="FFFFFE"/>
                </a:solidFill>
              </a:rPr>
              <a:t>level</a:t>
            </a:r>
            <a:r>
              <a:rPr lang="da-DK" sz="3200" dirty="0">
                <a:solidFill>
                  <a:srgbClr val="FFFFFE"/>
                </a:solidFill>
              </a:rPr>
              <a:t>:</a:t>
            </a:r>
          </a:p>
          <a:p>
            <a:pPr lvl="1"/>
            <a:r>
              <a:rPr lang="da-DK" sz="2400" dirty="0" err="1">
                <a:solidFill>
                  <a:srgbClr val="FFFFFE"/>
                </a:solidFill>
              </a:rPr>
              <a:t>Playlister</a:t>
            </a:r>
            <a:endParaRPr lang="da-DK" sz="2400" dirty="0">
              <a:solidFill>
                <a:srgbClr val="FFFFFE"/>
              </a:solidFill>
            </a:endParaRPr>
          </a:p>
          <a:p>
            <a:pPr lvl="1"/>
            <a:r>
              <a:rPr lang="da-DK" sz="2400" dirty="0">
                <a:solidFill>
                  <a:srgbClr val="FFFFFE"/>
                </a:solidFill>
              </a:rPr>
              <a:t>Undertekster</a:t>
            </a:r>
          </a:p>
          <a:p>
            <a:pPr lvl="1"/>
            <a:r>
              <a:rPr lang="da-DK" sz="2400" dirty="0">
                <a:solidFill>
                  <a:srgbClr val="FFFFFE"/>
                </a:solidFill>
              </a:rPr>
              <a:t>Kapitelinddeling af dine videoer</a:t>
            </a:r>
          </a:p>
          <a:p>
            <a:pPr lvl="1"/>
            <a:r>
              <a:rPr lang="da-DK" sz="2400" dirty="0">
                <a:solidFill>
                  <a:srgbClr val="FFFFFE"/>
                </a:solidFill>
              </a:rPr>
              <a:t>YouTubes redigeringsværktøj</a:t>
            </a:r>
          </a:p>
          <a:p>
            <a:pPr lvl="1"/>
            <a:endParaRPr lang="da-DK" dirty="0">
              <a:solidFill>
                <a:srgbClr val="FFFFFE"/>
              </a:solidFill>
            </a:endParaRPr>
          </a:p>
          <a:p>
            <a:pPr marL="457200" lvl="1" indent="0">
              <a:buNone/>
            </a:pPr>
            <a:endParaRPr lang="da-DK" dirty="0">
              <a:solidFill>
                <a:srgbClr val="FFFF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4727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4C1FDFDD-3691-45C3-9F7D-F70881707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Billede 5" descr="People working on ideas">
            <a:extLst>
              <a:ext uri="{FF2B5EF4-FFF2-40B4-BE49-F238E27FC236}">
                <a16:creationId xmlns:a16="http://schemas.microsoft.com/office/drawing/2014/main" id="{722707F0-1346-CD41-8774-98E6EE7337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299" r="-1" b="3820"/>
          <a:stretch/>
        </p:blipFill>
        <p:spPr>
          <a:xfrm>
            <a:off x="20" y="224"/>
            <a:ext cx="12191675" cy="6858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215A0603-BB08-4D0D-A9BC-9457DFE822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9648" y="0"/>
            <a:ext cx="6102351" cy="6858000"/>
          </a:xfrm>
          <a:prstGeom prst="rect">
            <a:avLst/>
          </a:prstGeom>
          <a:solidFill>
            <a:srgbClr val="000001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4E77D40-6CD4-4284-95A4-317873D98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50" name="Freeform 5">
              <a:extLst>
                <a:ext uri="{FF2B5EF4-FFF2-40B4-BE49-F238E27FC236}">
                  <a16:creationId xmlns:a16="http://schemas.microsoft.com/office/drawing/2014/main" id="{1AB898D0-A8F0-4047-A2B2-36A53172D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CDA11CFA-E22E-4903-8FD0-C8881C4E4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7">
              <a:extLst>
                <a:ext uri="{FF2B5EF4-FFF2-40B4-BE49-F238E27FC236}">
                  <a16:creationId xmlns:a16="http://schemas.microsoft.com/office/drawing/2014/main" id="{51654372-931B-47CD-AFCE-D626F6641E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8">
              <a:extLst>
                <a:ext uri="{FF2B5EF4-FFF2-40B4-BE49-F238E27FC236}">
                  <a16:creationId xmlns:a16="http://schemas.microsoft.com/office/drawing/2014/main" id="{4484BC18-AAAB-4449-BCF6-5BA0079022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9">
              <a:extLst>
                <a:ext uri="{FF2B5EF4-FFF2-40B4-BE49-F238E27FC236}">
                  <a16:creationId xmlns:a16="http://schemas.microsoft.com/office/drawing/2014/main" id="{09C4A203-153B-4CA9-9BDD-A76FC2CCD1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0">
              <a:extLst>
                <a:ext uri="{FF2B5EF4-FFF2-40B4-BE49-F238E27FC236}">
                  <a16:creationId xmlns:a16="http://schemas.microsoft.com/office/drawing/2014/main" id="{9E1AEA4C-33E8-4EA2-A502-FF817F0E2F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1">
              <a:extLst>
                <a:ext uri="{FF2B5EF4-FFF2-40B4-BE49-F238E27FC236}">
                  <a16:creationId xmlns:a16="http://schemas.microsoft.com/office/drawing/2014/main" id="{75B936B7-01B7-47A8-9735-CEF58EEA8C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2">
              <a:extLst>
                <a:ext uri="{FF2B5EF4-FFF2-40B4-BE49-F238E27FC236}">
                  <a16:creationId xmlns:a16="http://schemas.microsoft.com/office/drawing/2014/main" id="{AF83EB83-A681-4875-A69F-F275CA1DB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3">
              <a:extLst>
                <a:ext uri="{FF2B5EF4-FFF2-40B4-BE49-F238E27FC236}">
                  <a16:creationId xmlns:a16="http://schemas.microsoft.com/office/drawing/2014/main" id="{28288293-A8F7-48E5-8314-E81B2BDAD6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4">
              <a:extLst>
                <a:ext uri="{FF2B5EF4-FFF2-40B4-BE49-F238E27FC236}">
                  <a16:creationId xmlns:a16="http://schemas.microsoft.com/office/drawing/2014/main" id="{CC5E46E0-5CCE-425C-826C-18039B1DFB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5">
              <a:extLst>
                <a:ext uri="{FF2B5EF4-FFF2-40B4-BE49-F238E27FC236}">
                  <a16:creationId xmlns:a16="http://schemas.microsoft.com/office/drawing/2014/main" id="{F34D5D7E-8196-4BFA-9267-82EF203344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6">
              <a:extLst>
                <a:ext uri="{FF2B5EF4-FFF2-40B4-BE49-F238E27FC236}">
                  <a16:creationId xmlns:a16="http://schemas.microsoft.com/office/drawing/2014/main" id="{06A4AEBE-8A99-429A-9FA0-2909EAAA7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7">
              <a:extLst>
                <a:ext uri="{FF2B5EF4-FFF2-40B4-BE49-F238E27FC236}">
                  <a16:creationId xmlns:a16="http://schemas.microsoft.com/office/drawing/2014/main" id="{9CA3403E-C9D6-410D-8AE7-F56FB6470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18">
              <a:extLst>
                <a:ext uri="{FF2B5EF4-FFF2-40B4-BE49-F238E27FC236}">
                  <a16:creationId xmlns:a16="http://schemas.microsoft.com/office/drawing/2014/main" id="{75B55169-F54C-461A-9D6C-172BDB5AD0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9">
              <a:extLst>
                <a:ext uri="{FF2B5EF4-FFF2-40B4-BE49-F238E27FC236}">
                  <a16:creationId xmlns:a16="http://schemas.microsoft.com/office/drawing/2014/main" id="{0897F8DA-2584-4D46-BECF-292C188671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0">
              <a:extLst>
                <a:ext uri="{FF2B5EF4-FFF2-40B4-BE49-F238E27FC236}">
                  <a16:creationId xmlns:a16="http://schemas.microsoft.com/office/drawing/2014/main" id="{B039794E-86F9-41B7-9C66-00C147BFBE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21">
              <a:extLst>
                <a:ext uri="{FF2B5EF4-FFF2-40B4-BE49-F238E27FC236}">
                  <a16:creationId xmlns:a16="http://schemas.microsoft.com/office/drawing/2014/main" id="{AEEA033D-9445-44B8-83D9-5C9A39FB5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2">
              <a:extLst>
                <a:ext uri="{FF2B5EF4-FFF2-40B4-BE49-F238E27FC236}">
                  <a16:creationId xmlns:a16="http://schemas.microsoft.com/office/drawing/2014/main" id="{9C55C46C-88C1-495C-85F7-682280D084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3">
              <a:extLst>
                <a:ext uri="{FF2B5EF4-FFF2-40B4-BE49-F238E27FC236}">
                  <a16:creationId xmlns:a16="http://schemas.microsoft.com/office/drawing/2014/main" id="{17F8A64C-C0C0-4B11-9745-BC19320E84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4">
              <a:extLst>
                <a:ext uri="{FF2B5EF4-FFF2-40B4-BE49-F238E27FC236}">
                  <a16:creationId xmlns:a16="http://schemas.microsoft.com/office/drawing/2014/main" id="{E6E1062B-08BA-4072-9D55-325F686094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5">
              <a:extLst>
                <a:ext uri="{FF2B5EF4-FFF2-40B4-BE49-F238E27FC236}">
                  <a16:creationId xmlns:a16="http://schemas.microsoft.com/office/drawing/2014/main" id="{7D2A5925-D30F-4A24-B54C-F059F9FB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A357F97-E597-46AD-8E16-255CCF63F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94156" y="1699589"/>
            <a:ext cx="3675191" cy="3470421"/>
            <a:chOff x="697168" y="1816768"/>
            <a:chExt cx="3675191" cy="3470421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1B31792C-B3D1-44C6-9C71-72C5F737C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168" y="1816768"/>
              <a:ext cx="3675191" cy="50292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Isosceles Triangle 22">
              <a:extLst>
                <a:ext uri="{FF2B5EF4-FFF2-40B4-BE49-F238E27FC236}">
                  <a16:creationId xmlns:a16="http://schemas.microsoft.com/office/drawing/2014/main" id="{A0126E1A-9F12-426B-8571-6245F2F02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501C5ED-FECF-4544-8E76-4D8EC6475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EF71A2C3-822D-CD4E-BA9B-73DAF0BEC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620" y="2358391"/>
            <a:ext cx="3498979" cy="2453676"/>
          </a:xfrm>
        </p:spPr>
        <p:txBody>
          <a:bodyPr>
            <a:normAutofit/>
          </a:bodyPr>
          <a:lstStyle/>
          <a:p>
            <a:r>
              <a:rPr lang="da-DK" dirty="0"/>
              <a:t>DAGENS</a:t>
            </a:r>
            <a:br>
              <a:rPr lang="da-DK" dirty="0"/>
            </a:br>
            <a:r>
              <a:rPr lang="da-DK" dirty="0"/>
              <a:t>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02AE0F8-6C7E-B847-ABC1-2C60593AA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1531" y="827088"/>
            <a:ext cx="4498789" cy="5224720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E"/>
                </a:solidFill>
              </a:rPr>
              <a:t>Planlægning</a:t>
            </a:r>
          </a:p>
          <a:p>
            <a:pPr lvl="1">
              <a:buFont typeface="Wingdings" pitchFamily="2" charset="2"/>
              <a:buChar char="v"/>
            </a:pPr>
            <a:r>
              <a:rPr lang="da-DK" sz="2600" dirty="0">
                <a:solidFill>
                  <a:srgbClr val="FFFFFE"/>
                </a:solidFill>
              </a:rPr>
              <a:t>Nøglen til at det bliver mere end bare snak</a:t>
            </a:r>
          </a:p>
          <a:p>
            <a:pPr lvl="1"/>
            <a:r>
              <a:rPr lang="da-DK" sz="2400" dirty="0">
                <a:solidFill>
                  <a:srgbClr val="FFFFFE"/>
                </a:solidFill>
              </a:rPr>
              <a:t>Indholdsplaner</a:t>
            </a:r>
          </a:p>
          <a:p>
            <a:pPr lvl="1"/>
            <a:r>
              <a:rPr lang="da-DK" sz="2400" dirty="0">
                <a:solidFill>
                  <a:srgbClr val="FFFFFE"/>
                </a:solidFill>
              </a:rPr>
              <a:t>Publiceringsplan</a:t>
            </a:r>
          </a:p>
          <a:p>
            <a:pPr lvl="1"/>
            <a:endParaRPr lang="da-DK" dirty="0">
              <a:solidFill>
                <a:srgbClr val="FFFFFE"/>
              </a:solidFill>
            </a:endParaRPr>
          </a:p>
          <a:p>
            <a:pPr marL="457200" lvl="1" indent="0">
              <a:buNone/>
            </a:pPr>
            <a:endParaRPr lang="da-DK" dirty="0">
              <a:solidFill>
                <a:srgbClr val="FFFF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126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0B1E2039-05B6-41EB-BB34-E52FFDAEF9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8383D61-A776-40AC-981C-1CAC49C88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3" name="Freeform 5">
              <a:extLst>
                <a:ext uri="{FF2B5EF4-FFF2-40B4-BE49-F238E27FC236}">
                  <a16:creationId xmlns:a16="http://schemas.microsoft.com/office/drawing/2014/main" id="{A290CFB8-58E1-4F34-A855-350D5A4102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6">
              <a:extLst>
                <a:ext uri="{FF2B5EF4-FFF2-40B4-BE49-F238E27FC236}">
                  <a16:creationId xmlns:a16="http://schemas.microsoft.com/office/drawing/2014/main" id="{63BDEA5F-B063-4118-9744-11FEC627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7">
              <a:extLst>
                <a:ext uri="{FF2B5EF4-FFF2-40B4-BE49-F238E27FC236}">
                  <a16:creationId xmlns:a16="http://schemas.microsoft.com/office/drawing/2014/main" id="{E1DD1A59-F61D-40DD-B812-0C6F93A8A3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">
              <a:extLst>
                <a:ext uri="{FF2B5EF4-FFF2-40B4-BE49-F238E27FC236}">
                  <a16:creationId xmlns:a16="http://schemas.microsoft.com/office/drawing/2014/main" id="{2E2C54F6-1800-4971-B681-DEFB6FBA8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9">
              <a:extLst>
                <a:ext uri="{FF2B5EF4-FFF2-40B4-BE49-F238E27FC236}">
                  <a16:creationId xmlns:a16="http://schemas.microsoft.com/office/drawing/2014/main" id="{7B1374B8-A25E-44EB-AD0F-0E05A828F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10">
              <a:extLst>
                <a:ext uri="{FF2B5EF4-FFF2-40B4-BE49-F238E27FC236}">
                  <a16:creationId xmlns:a16="http://schemas.microsoft.com/office/drawing/2014/main" id="{28C25E99-D1E9-4859-8E01-A6E2D1AA74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11">
              <a:extLst>
                <a:ext uri="{FF2B5EF4-FFF2-40B4-BE49-F238E27FC236}">
                  <a16:creationId xmlns:a16="http://schemas.microsoft.com/office/drawing/2014/main" id="{0937CA65-1D17-4A5D-8BF3-E15D651B33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12">
              <a:extLst>
                <a:ext uri="{FF2B5EF4-FFF2-40B4-BE49-F238E27FC236}">
                  <a16:creationId xmlns:a16="http://schemas.microsoft.com/office/drawing/2014/main" id="{C01023EF-4CCC-4729-98BB-FF0B7F9748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13">
              <a:extLst>
                <a:ext uri="{FF2B5EF4-FFF2-40B4-BE49-F238E27FC236}">
                  <a16:creationId xmlns:a16="http://schemas.microsoft.com/office/drawing/2014/main" id="{127241E4-65F5-4355-AA81-F0BD86A28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14">
              <a:extLst>
                <a:ext uri="{FF2B5EF4-FFF2-40B4-BE49-F238E27FC236}">
                  <a16:creationId xmlns:a16="http://schemas.microsoft.com/office/drawing/2014/main" id="{71FEA9BE-9673-4F2C-BE4D-660D61419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15">
              <a:extLst>
                <a:ext uri="{FF2B5EF4-FFF2-40B4-BE49-F238E27FC236}">
                  <a16:creationId xmlns:a16="http://schemas.microsoft.com/office/drawing/2014/main" id="{3E5864C0-9CA0-40E3-9D28-C9C0CBE89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16">
              <a:extLst>
                <a:ext uri="{FF2B5EF4-FFF2-40B4-BE49-F238E27FC236}">
                  <a16:creationId xmlns:a16="http://schemas.microsoft.com/office/drawing/2014/main" id="{0663282E-0641-4452-885E-DA1E08D507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17">
              <a:extLst>
                <a:ext uri="{FF2B5EF4-FFF2-40B4-BE49-F238E27FC236}">
                  <a16:creationId xmlns:a16="http://schemas.microsoft.com/office/drawing/2014/main" id="{019A03A8-F33E-47ED-83A9-722AF01FCC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18">
              <a:extLst>
                <a:ext uri="{FF2B5EF4-FFF2-40B4-BE49-F238E27FC236}">
                  <a16:creationId xmlns:a16="http://schemas.microsoft.com/office/drawing/2014/main" id="{29257283-4C1E-4C1B-BCAB-41C9A2EBB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19">
              <a:extLst>
                <a:ext uri="{FF2B5EF4-FFF2-40B4-BE49-F238E27FC236}">
                  <a16:creationId xmlns:a16="http://schemas.microsoft.com/office/drawing/2014/main" id="{C4B68600-C547-4381-B0C9-3A07C0B92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20">
              <a:extLst>
                <a:ext uri="{FF2B5EF4-FFF2-40B4-BE49-F238E27FC236}">
                  <a16:creationId xmlns:a16="http://schemas.microsoft.com/office/drawing/2014/main" id="{8756851B-C7BF-48A1-9F0A-0FF39022A7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21">
              <a:extLst>
                <a:ext uri="{FF2B5EF4-FFF2-40B4-BE49-F238E27FC236}">
                  <a16:creationId xmlns:a16="http://schemas.microsoft.com/office/drawing/2014/main" id="{D12E8A06-3DA4-4E09-B176-38B9A760E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22">
              <a:extLst>
                <a:ext uri="{FF2B5EF4-FFF2-40B4-BE49-F238E27FC236}">
                  <a16:creationId xmlns:a16="http://schemas.microsoft.com/office/drawing/2014/main" id="{B274CE1B-B11E-4310-B5C1-1481D6516E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23">
              <a:extLst>
                <a:ext uri="{FF2B5EF4-FFF2-40B4-BE49-F238E27FC236}">
                  <a16:creationId xmlns:a16="http://schemas.microsoft.com/office/drawing/2014/main" id="{1A9F8320-2A2F-4138-A932-99416108C3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24">
              <a:extLst>
                <a:ext uri="{FF2B5EF4-FFF2-40B4-BE49-F238E27FC236}">
                  <a16:creationId xmlns:a16="http://schemas.microsoft.com/office/drawing/2014/main" id="{6603F0F4-B34E-4649-AF02-1EE93846AA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25">
              <a:extLst>
                <a:ext uri="{FF2B5EF4-FFF2-40B4-BE49-F238E27FC236}">
                  <a16:creationId xmlns:a16="http://schemas.microsoft.com/office/drawing/2014/main" id="{A0B8FB25-6E32-4601-AD46-1D77EC33B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8" name="Billede 7">
            <a:extLst>
              <a:ext uri="{FF2B5EF4-FFF2-40B4-BE49-F238E27FC236}">
                <a16:creationId xmlns:a16="http://schemas.microsoft.com/office/drawing/2014/main" id="{26C4CB6A-780F-B14D-9B9A-E277064F6E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43" r="1841" b="-1"/>
          <a:stretch/>
        </p:blipFill>
        <p:spPr>
          <a:xfrm>
            <a:off x="-1" y="-1"/>
            <a:ext cx="7548883" cy="6858000"/>
          </a:xfrm>
          <a:prstGeom prst="rect">
            <a:avLst/>
          </a:prstGeom>
          <a:ln w="9525">
            <a:solidFill>
              <a:schemeClr val="tx1">
                <a:alpha val="20000"/>
              </a:schemeClr>
            </a:solidFill>
          </a:ln>
        </p:spPr>
      </p:pic>
      <p:grpSp>
        <p:nvGrpSpPr>
          <p:cNvPr id="105" name="Group 104">
            <a:extLst>
              <a:ext uri="{FF2B5EF4-FFF2-40B4-BE49-F238E27FC236}">
                <a16:creationId xmlns:a16="http://schemas.microsoft.com/office/drawing/2014/main" id="{86BD8AE2-12C6-459B-BEE4-76FA4275D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35826" y="1699589"/>
            <a:ext cx="3674476" cy="3470421"/>
            <a:chOff x="697883" y="1816768"/>
            <a:chExt cx="3674476" cy="3470421"/>
          </a:xfrm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E58B2507-8234-4863-AC57-C483BF618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Isosceles Triangle 22">
              <a:extLst>
                <a:ext uri="{FF2B5EF4-FFF2-40B4-BE49-F238E27FC236}">
                  <a16:creationId xmlns:a16="http://schemas.microsoft.com/office/drawing/2014/main" id="{12937C33-A4B2-4FE4-A0AA-F39BCDD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2D5812CA-0CF3-43D5-8741-8EDAEE4C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EF71A2C3-822D-CD4E-BA9B-73DAF0BEC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3575" y="2358391"/>
            <a:ext cx="3498979" cy="2453676"/>
          </a:xfrm>
        </p:spPr>
        <p:txBody>
          <a:bodyPr>
            <a:normAutofit/>
          </a:bodyPr>
          <a:lstStyle/>
          <a:p>
            <a:r>
              <a:rPr lang="da-DK" dirty="0"/>
              <a:t>DAGENS</a:t>
            </a:r>
            <a:br>
              <a:rPr lang="da-DK" dirty="0"/>
            </a:br>
            <a:r>
              <a:rPr lang="da-DK" dirty="0"/>
              <a:t>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02AE0F8-6C7E-B847-ABC1-2C60593AA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3170" y="803186"/>
            <a:ext cx="4642813" cy="5248622"/>
          </a:xfrm>
        </p:spPr>
        <p:txBody>
          <a:bodyPr>
            <a:normAutofit/>
          </a:bodyPr>
          <a:lstStyle/>
          <a:p>
            <a:r>
              <a:rPr lang="da-DK" sz="3200" dirty="0"/>
              <a:t>Vejen til           YouTube-himlen </a:t>
            </a:r>
          </a:p>
          <a:p>
            <a:pPr lvl="1"/>
            <a:r>
              <a:rPr lang="da-DK" sz="2000" dirty="0"/>
              <a:t>Hvad giver 100 abonnenter</a:t>
            </a:r>
          </a:p>
          <a:p>
            <a:pPr lvl="1"/>
            <a:r>
              <a:rPr lang="da-DK" sz="2000" dirty="0"/>
              <a:t>1000 abonnenter</a:t>
            </a:r>
          </a:p>
          <a:p>
            <a:pPr lvl="1"/>
            <a:r>
              <a:rPr lang="da-DK" sz="2000" dirty="0"/>
              <a:t>Hvordan får du flere visninger?</a:t>
            </a:r>
          </a:p>
          <a:p>
            <a:pPr lvl="1"/>
            <a:r>
              <a:rPr lang="da-DK" sz="2000" dirty="0"/>
              <a:t>Hvordan vokser din kanal?</a:t>
            </a:r>
          </a:p>
          <a:p>
            <a:pPr lvl="1"/>
            <a:endParaRPr lang="da-DK" dirty="0"/>
          </a:p>
          <a:p>
            <a:pPr marL="457200" lvl="1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0756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DCECA6D-996A-491F-9000-A1C6DDAB35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 descr="Stak maskinens gear, der fokuserer på ét gear">
            <a:extLst>
              <a:ext uri="{FF2B5EF4-FFF2-40B4-BE49-F238E27FC236}">
                <a16:creationId xmlns:a16="http://schemas.microsoft.com/office/drawing/2014/main" id="{23D55BA5-5659-694F-A16B-D0F2802DF6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28" r="-1" b="-1"/>
          <a:stretch/>
        </p:blipFill>
        <p:spPr>
          <a:xfrm>
            <a:off x="20" y="227"/>
            <a:ext cx="12191675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1B9E7F2-705C-4516-9EC3-E4E766F29B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4760" y="0"/>
            <a:ext cx="6917240" cy="6858000"/>
          </a:xfrm>
          <a:prstGeom prst="rect">
            <a:avLst/>
          </a:prstGeom>
          <a:solidFill>
            <a:srgbClr val="000001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4D407F9-E967-4A7C-ABD7-F02C785FD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3DF9C388-FC8A-45A4-A408-A212E6E13D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F7607279-0070-4A91-B096-F20D4BE74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9BF3ED43-9007-484E-9C1D-149764271E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2F1D4685-22BB-4258-9723-E205A6D086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ADA3DD5F-22A5-4E26-B496-48BA3C2959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278CB988-737A-4B25-9D27-A302E2935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2BD577E3-B807-4C27-827A-F67AF7717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A5172FC1-C96D-49CF-94B5-C9F10E15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B866A937-A7D1-4172-990E-5DD1D713DA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96D52ADC-C82E-4210-8CE1-6FB4D8823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A323351A-B9A8-4629-9C0A-6D19DE4B45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A533B1E1-5874-4F6E-95E1-34DD4FB7AA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1DEBD598-B4EF-4F00-869C-7EC7C94F3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C4A09323-8C8A-4684-96DD-FA95EB298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67FB5D8A-E60A-498F-86EF-0E8859B392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A6F733EF-C4C3-4EDD-9243-0DBF15A7E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2138D957-6D1F-4B4C-97A4-3051A18F21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16A32565-55A7-4545-BD5E-54FED7D00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21579139-5196-420E-9427-874C3EFBDD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D1B2C7F4-5F3A-49F5-A1CF-88FA1DCF6F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E2CE0B70-3DD1-4A22-B05B-8A70A3372D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6B6439A-6986-4ED1-9F17-A87907F27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A416F24-F780-43FB-BC89-F41CC5802D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Isosceles Triangle 22">
              <a:extLst>
                <a:ext uri="{FF2B5EF4-FFF2-40B4-BE49-F238E27FC236}">
                  <a16:creationId xmlns:a16="http://schemas.microsoft.com/office/drawing/2014/main" id="{DCD7711F-E8FC-4082-92BC-F6FCB1190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C39E810-7538-48FC-A39E-D8DD2EBCBF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EF71A2C3-822D-CD4E-BA9B-73DAF0BEC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58391"/>
            <a:ext cx="3498979" cy="2453676"/>
          </a:xfrm>
        </p:spPr>
        <p:txBody>
          <a:bodyPr>
            <a:normAutofit/>
          </a:bodyPr>
          <a:lstStyle/>
          <a:p>
            <a:r>
              <a:rPr lang="da-DK" dirty="0"/>
              <a:t>DAGENS</a:t>
            </a:r>
            <a:br>
              <a:rPr lang="da-DK" dirty="0"/>
            </a:br>
            <a:r>
              <a:rPr lang="da-DK" dirty="0"/>
              <a:t>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02AE0F8-6C7E-B847-ABC1-2C60593AA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2808" y="803186"/>
            <a:ext cx="6619030" cy="5248622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E"/>
                </a:solidFill>
              </a:rPr>
              <a:t>Serviceeftersyn af din kanal:</a:t>
            </a:r>
          </a:p>
          <a:p>
            <a:pPr lvl="1">
              <a:buFont typeface="Wingdings" pitchFamily="2" charset="2"/>
              <a:buChar char="v"/>
            </a:pPr>
            <a:r>
              <a:rPr lang="da-DK" sz="2800" dirty="0">
                <a:solidFill>
                  <a:srgbClr val="FFFFFE"/>
                </a:solidFill>
              </a:rPr>
              <a:t>Har du husket det hele?</a:t>
            </a:r>
          </a:p>
          <a:p>
            <a:pPr lvl="1"/>
            <a:r>
              <a:rPr lang="da-DK" sz="2400" dirty="0">
                <a:solidFill>
                  <a:srgbClr val="FFFFFE"/>
                </a:solidFill>
              </a:rPr>
              <a:t>Om kanalen</a:t>
            </a:r>
          </a:p>
          <a:p>
            <a:pPr lvl="1"/>
            <a:r>
              <a:rPr lang="da-DK" sz="2400" dirty="0">
                <a:solidFill>
                  <a:srgbClr val="FFFFFE"/>
                </a:solidFill>
              </a:rPr>
              <a:t>Links</a:t>
            </a:r>
          </a:p>
          <a:p>
            <a:pPr lvl="1"/>
            <a:r>
              <a:rPr lang="da-DK" sz="2400" dirty="0">
                <a:solidFill>
                  <a:srgbClr val="FFFFFE"/>
                </a:solidFill>
              </a:rPr>
              <a:t>Kanaltrailer</a:t>
            </a:r>
          </a:p>
          <a:p>
            <a:pPr lvl="1"/>
            <a:r>
              <a:rPr lang="da-DK" sz="2400" dirty="0">
                <a:solidFill>
                  <a:srgbClr val="FFFFFE"/>
                </a:solidFill>
              </a:rPr>
              <a:t>Oplysninger til dig/virksomheden</a:t>
            </a:r>
          </a:p>
          <a:p>
            <a:pPr lvl="1"/>
            <a:endParaRPr lang="da-DK" dirty="0">
              <a:solidFill>
                <a:srgbClr val="FFFFFE"/>
              </a:solidFill>
            </a:endParaRPr>
          </a:p>
          <a:p>
            <a:pPr marL="457200" lvl="1" indent="0">
              <a:buNone/>
            </a:pPr>
            <a:endParaRPr lang="da-DK" dirty="0">
              <a:solidFill>
                <a:srgbClr val="FFFF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1285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E6579B-CF90-4341-A981-F9BC5E010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TEKNIK – </a:t>
            </a:r>
            <a:br>
              <a:rPr lang="da-DK" dirty="0"/>
            </a:br>
            <a:r>
              <a:rPr lang="da-DK" dirty="0"/>
              <a:t>NEXT LEVEL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781D785-BA0E-D64E-A4D5-CE44CA8F22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YouTube 3: Fra indholdsskaber til </a:t>
            </a:r>
            <a:r>
              <a:rPr lang="da-DK" dirty="0" err="1"/>
              <a:t>YouTuber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37807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9246B4F-CEC3-442B-92D8-BD098634F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5FBD374-0821-4540-A9E6-6DE9419C0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A27E7C5F-F207-4F84-B0E4-B9A900800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93C59A31-3A05-4470-A4AB-B9FDE6AFF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03BBC92-CD5E-43E2-92E3-416F7222D4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5E9E24BF-C2A3-420A-B4A9-BCEEC2BF6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14E9C41A-D496-46F5-BA6B-9C0BDA5137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B2705B6A-ECD1-438B-87EB-5185A0435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960DF715-F99A-4519-818B-5C8496A168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35A62970-D2C4-4E38-BBD1-3F5865C35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EB000C85-44EE-4A15-8A65-5A82B5E549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BEA52102-0A7F-446C-A8D4-0BFBDC5B3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204729B9-8342-4FAA-91AA-6C7916497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E7C0B72D-EF00-46D8-A0B2-C4A9616E2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37A87EDA-7C11-4EEC-AF27-FFFD9D9186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3C73D59B-741F-4B2B-89C9-B9219C378E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F34FFCC5-A45C-439A-BF42-803BDAD600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7A826C44-2E68-42C7-8CB3-A73A9224AD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3ECF0188-197C-4CC5-926D-417ECCDA27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548C91D9-D18F-4379-B47B-144B159C76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3B68FF2F-116D-48CE-8915-5629872C63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E495B9FA-536B-48D1-8282-5F1E51D1C4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03604607-25F9-440B-AB2A-38B65645B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" name="Billede 4" descr="Tandhjul set tæt på">
            <a:extLst>
              <a:ext uri="{FF2B5EF4-FFF2-40B4-BE49-F238E27FC236}">
                <a16:creationId xmlns:a16="http://schemas.microsoft.com/office/drawing/2014/main" id="{3B36CF3D-AF27-1A49-9C29-A0E3D55B3A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32" r="33306" b="-2"/>
          <a:stretch/>
        </p:blipFill>
        <p:spPr>
          <a:xfrm>
            <a:off x="20" y="-1"/>
            <a:ext cx="5246087" cy="6858000"/>
          </a:xfrm>
          <a:prstGeom prst="rect">
            <a:avLst/>
          </a:prstGeom>
          <a:ln w="9525">
            <a:solidFill>
              <a:schemeClr val="tx1">
                <a:alpha val="20000"/>
              </a:schemeClr>
            </a:solidFill>
          </a:ln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65989F4E-E386-486E-9C22-DB9E5592CB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89D1164-9929-4921-BBBB-874016220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Isosceles Triangle 22">
              <a:extLst>
                <a:ext uri="{FF2B5EF4-FFF2-40B4-BE49-F238E27FC236}">
                  <a16:creationId xmlns:a16="http://schemas.microsoft.com/office/drawing/2014/main" id="{B075D074-74F5-4AF6-BD57-3FA04CA127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B10B3EF-C0DF-4ACD-86A9-A0CC0FE20E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7E78E194-B43D-244D-B4EF-4699B2AF2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58391"/>
            <a:ext cx="3498979" cy="2453676"/>
          </a:xfrm>
        </p:spPr>
        <p:txBody>
          <a:bodyPr>
            <a:normAutofit/>
          </a:bodyPr>
          <a:lstStyle/>
          <a:p>
            <a:r>
              <a:rPr lang="da-DK" dirty="0"/>
              <a:t>TEKNIK – </a:t>
            </a:r>
            <a:br>
              <a:rPr lang="da-DK" dirty="0"/>
            </a:br>
            <a:r>
              <a:rPr lang="da-DK" dirty="0"/>
              <a:t>NEXT LEVEL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F406619-72AB-3E40-9BD6-B6E5BE267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9808" y="803186"/>
            <a:ext cx="5320512" cy="5248622"/>
          </a:xfrm>
        </p:spPr>
        <p:txBody>
          <a:bodyPr>
            <a:normAutofit lnSpcReduction="10000"/>
          </a:bodyPr>
          <a:lstStyle/>
          <a:p>
            <a:r>
              <a:rPr lang="da-DK" sz="2000" dirty="0" err="1"/>
              <a:t>Playlister</a:t>
            </a:r>
            <a:endParaRPr lang="da-DK" sz="2000" dirty="0"/>
          </a:p>
          <a:p>
            <a:pPr lvl="1"/>
            <a:r>
              <a:rPr lang="da-DK" sz="1800" dirty="0"/>
              <a:t>Gør din kanal appetitlig og overskuelig</a:t>
            </a:r>
          </a:p>
          <a:p>
            <a:pPr lvl="1"/>
            <a:r>
              <a:rPr lang="da-DK" sz="1800" dirty="0"/>
              <a:t>Nemt at få brugerne til at se mere om det samme</a:t>
            </a:r>
          </a:p>
          <a:p>
            <a:r>
              <a:rPr lang="da-DK" sz="2000" dirty="0"/>
              <a:t>Undertekster</a:t>
            </a:r>
          </a:p>
          <a:p>
            <a:pPr lvl="1"/>
            <a:r>
              <a:rPr lang="da-DK" sz="1800" dirty="0"/>
              <a:t>Få flere til at se mere</a:t>
            </a:r>
          </a:p>
          <a:p>
            <a:r>
              <a:rPr lang="da-DK" sz="2000" dirty="0"/>
              <a:t>Kapitelinddeling af videoer</a:t>
            </a:r>
          </a:p>
          <a:p>
            <a:pPr lvl="1"/>
            <a:r>
              <a:rPr lang="da-DK" sz="1800" dirty="0"/>
              <a:t>Så længden ikke afskrækker</a:t>
            </a:r>
          </a:p>
          <a:p>
            <a:pPr lvl="1"/>
            <a:r>
              <a:rPr lang="da-DK" sz="1800" dirty="0"/>
              <a:t>God service for brugerne</a:t>
            </a:r>
          </a:p>
          <a:p>
            <a:pPr lvl="1"/>
            <a:r>
              <a:rPr lang="da-DK" sz="1800" dirty="0"/>
              <a:t>Viser hvad videoen indeholder</a:t>
            </a:r>
          </a:p>
          <a:p>
            <a:r>
              <a:rPr lang="da-DK" sz="2000" dirty="0"/>
              <a:t>YouTubes redigeringsværktøj</a:t>
            </a:r>
          </a:p>
          <a:p>
            <a:pPr lvl="1"/>
            <a:r>
              <a:rPr lang="da-DK" sz="1800" dirty="0"/>
              <a:t>Brug noget andet</a:t>
            </a:r>
          </a:p>
          <a:p>
            <a:pPr lvl="1"/>
            <a:r>
              <a:rPr lang="da-DK" sz="1800" dirty="0" err="1"/>
              <a:t>Èn</a:t>
            </a:r>
            <a:r>
              <a:rPr lang="da-DK" sz="1800" dirty="0"/>
              <a:t> enkelt funktion er dog god…</a:t>
            </a:r>
          </a:p>
        </p:txBody>
      </p:sp>
    </p:spTree>
    <p:extLst>
      <p:ext uri="{BB962C8B-B14F-4D97-AF65-F5344CB8AC3E}">
        <p14:creationId xmlns:p14="http://schemas.microsoft.com/office/powerpoint/2010/main" val="1584493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E6579B-CF90-4341-A981-F9BC5E010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VEJEN TIL </a:t>
            </a:r>
            <a:br>
              <a:rPr lang="da-DK" dirty="0"/>
            </a:br>
            <a:r>
              <a:rPr lang="da-DK" dirty="0"/>
              <a:t>YOUTUBE-HIMLEN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781D785-BA0E-D64E-A4D5-CE44CA8F22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YouTube 3: Fra indholdsskaber til </a:t>
            </a:r>
            <a:r>
              <a:rPr lang="da-DK" dirty="0" err="1"/>
              <a:t>YouTuber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22384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CF48D1-2344-194C-A385-A1298141A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/>
              <a:t>VEJEN TIL </a:t>
            </a:r>
            <a:br>
              <a:rPr lang="da-DK" sz="3200" dirty="0"/>
            </a:br>
            <a:r>
              <a:rPr lang="da-DK" sz="3200" dirty="0"/>
              <a:t>YOUTUBE-HIMLEN: </a:t>
            </a:r>
            <a:br>
              <a:rPr lang="da-DK" dirty="0"/>
            </a:br>
            <a:r>
              <a:rPr lang="da-DK" sz="3200" dirty="0"/>
              <a:t>Hvad giver 100 </a:t>
            </a:r>
            <a:r>
              <a:rPr lang="da-DK" sz="3200" dirty="0" err="1"/>
              <a:t>subs</a:t>
            </a:r>
            <a:endParaRPr lang="da-DK" sz="32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8E96449-7BF0-C647-8030-EAAB81C0C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520" y="803186"/>
            <a:ext cx="7650479" cy="55061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600" dirty="0"/>
              <a:t>Skræddersyet URL</a:t>
            </a:r>
          </a:p>
          <a:p>
            <a:pPr marL="0" indent="0">
              <a:buNone/>
            </a:pPr>
            <a:r>
              <a:rPr lang="da-DK" sz="2600" dirty="0"/>
              <a:t>Fra: </a:t>
            </a:r>
            <a:r>
              <a:rPr lang="da-DK" sz="2600" dirty="0">
                <a:hlinkClick r:id="rId2"/>
              </a:rPr>
              <a:t>https://www.youtube.com/channel/UChSVFJ08zX0OlaIPCTMBURg</a:t>
            </a:r>
            <a:endParaRPr lang="da-DK" sz="2600" dirty="0"/>
          </a:p>
          <a:p>
            <a:pPr marL="0" indent="0">
              <a:buNone/>
            </a:pPr>
            <a:r>
              <a:rPr lang="da-DK" sz="2600" dirty="0"/>
              <a:t>Til: </a:t>
            </a:r>
          </a:p>
          <a:p>
            <a:pPr marL="0" indent="0">
              <a:buNone/>
            </a:pPr>
            <a:r>
              <a:rPr lang="da-DK" sz="2600" dirty="0" err="1"/>
              <a:t>https</a:t>
            </a:r>
            <a:r>
              <a:rPr lang="da-DK" sz="2600" dirty="0"/>
              <a:t>://</a:t>
            </a:r>
            <a:r>
              <a:rPr lang="da-DK" sz="2600" dirty="0" err="1"/>
              <a:t>www.youtube.com</a:t>
            </a:r>
            <a:r>
              <a:rPr lang="da-DK" sz="2600" dirty="0"/>
              <a:t>/c/</a:t>
            </a:r>
            <a:r>
              <a:rPr lang="da-DK" sz="2600" dirty="0" err="1"/>
              <a:t>PasfallsMadkanal</a:t>
            </a:r>
            <a:r>
              <a:rPr lang="da-DK" sz="3200" dirty="0"/>
              <a:t>	</a:t>
            </a:r>
          </a:p>
          <a:p>
            <a:pPr marL="0" indent="0">
              <a:buNone/>
            </a:pPr>
            <a:endParaRPr lang="da-DK" sz="3200" dirty="0"/>
          </a:p>
        </p:txBody>
      </p:sp>
    </p:spTree>
    <p:extLst>
      <p:ext uri="{BB962C8B-B14F-4D97-AF65-F5344CB8AC3E}">
        <p14:creationId xmlns:p14="http://schemas.microsoft.com/office/powerpoint/2010/main" val="3298676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CF48D1-2344-194C-A385-A1298141A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/>
              <a:t>VEJEN TIL </a:t>
            </a:r>
            <a:br>
              <a:rPr lang="da-DK" sz="3200" dirty="0"/>
            </a:br>
            <a:r>
              <a:rPr lang="da-DK" sz="3200" dirty="0"/>
              <a:t>YOUTUBE-HIMLEN: </a:t>
            </a:r>
            <a:br>
              <a:rPr lang="da-DK" dirty="0"/>
            </a:br>
            <a:r>
              <a:rPr lang="da-DK" sz="3100" dirty="0"/>
              <a:t>Hvad giver 1000 </a:t>
            </a:r>
            <a:r>
              <a:rPr lang="da-DK" sz="3100" dirty="0" err="1"/>
              <a:t>subs</a:t>
            </a:r>
            <a:endParaRPr lang="da-DK" sz="31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8E96449-7BF0-C647-8030-EAAB81C0C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520" y="803186"/>
            <a:ext cx="7650479" cy="55061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200" dirty="0"/>
              <a:t>	</a:t>
            </a:r>
          </a:p>
          <a:p>
            <a:pPr marL="0" indent="0">
              <a:buNone/>
            </a:pPr>
            <a:endParaRPr lang="da-DK" sz="3200" dirty="0"/>
          </a:p>
        </p:txBody>
      </p:sp>
      <p:pic>
        <p:nvPicPr>
          <p:cNvPr id="5" name="Billede 4">
            <a:hlinkClick r:id="rId2"/>
            <a:extLst>
              <a:ext uri="{FF2B5EF4-FFF2-40B4-BE49-F238E27FC236}">
                <a16:creationId xmlns:a16="http://schemas.microsoft.com/office/drawing/2014/main" id="{486EA7F6-579A-7645-8129-DD2AB0A7BE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1520" y="803186"/>
            <a:ext cx="7650479" cy="2406095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12F1AFAA-9A99-7544-902A-E680841FAD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487" y="4072112"/>
            <a:ext cx="7414512" cy="223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623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CF48D1-2344-194C-A385-A1298141A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/>
              <a:t>VEJEN TIL </a:t>
            </a:r>
            <a:br>
              <a:rPr lang="da-DK" sz="3200" dirty="0"/>
            </a:br>
            <a:r>
              <a:rPr lang="da-DK" sz="3200" dirty="0"/>
              <a:t>YOUTUBE-HIMLEN: </a:t>
            </a:r>
            <a:br>
              <a:rPr lang="da-DK" dirty="0"/>
            </a:br>
            <a:r>
              <a:rPr lang="da-DK" sz="3100" dirty="0"/>
              <a:t>Hvad giver 1000 </a:t>
            </a:r>
            <a:r>
              <a:rPr lang="da-DK" sz="3100" dirty="0" err="1"/>
              <a:t>subs</a:t>
            </a:r>
            <a:endParaRPr lang="da-DK" sz="31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8E96449-7BF0-C647-8030-EAAB81C0C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520" y="803186"/>
            <a:ext cx="7650479" cy="55061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200" dirty="0"/>
              <a:t>	</a:t>
            </a:r>
          </a:p>
          <a:p>
            <a:pPr marL="0" indent="0">
              <a:buNone/>
            </a:pPr>
            <a:endParaRPr lang="da-DK" sz="3200" dirty="0"/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A53F60AA-3CBD-214F-89C7-4B307403541F}"/>
              </a:ext>
            </a:extLst>
          </p:cNvPr>
          <p:cNvSpPr txBox="1"/>
          <p:nvPr/>
        </p:nvSpPr>
        <p:spPr>
          <a:xfrm>
            <a:off x="5151120" y="803186"/>
            <a:ext cx="5897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dirty="0"/>
              <a:t>Andel af YouTubes reklameindtægter</a:t>
            </a:r>
          </a:p>
        </p:txBody>
      </p:sp>
      <p:pic>
        <p:nvPicPr>
          <p:cNvPr id="12" name="Billede 11" descr="Et billede, der indeholder tekst&#10;&#10;Automatisk genereret beskrivelse">
            <a:extLst>
              <a:ext uri="{FF2B5EF4-FFF2-40B4-BE49-F238E27FC236}">
                <a16:creationId xmlns:a16="http://schemas.microsoft.com/office/drawing/2014/main" id="{E382CD62-980C-A64F-BB9A-00931420C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2003515"/>
            <a:ext cx="6223000" cy="4144615"/>
          </a:xfrm>
          <a:prstGeom prst="rect">
            <a:avLst/>
          </a:prstGeom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99BC5F06-AE98-BD41-889D-D36B52AA8EA7}"/>
              </a:ext>
            </a:extLst>
          </p:cNvPr>
          <p:cNvSpPr/>
          <p:nvPr/>
        </p:nvSpPr>
        <p:spPr>
          <a:xfrm rot="20909567">
            <a:off x="3269648" y="4986138"/>
            <a:ext cx="444029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a-DK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Kræver også </a:t>
            </a:r>
          </a:p>
          <a:p>
            <a:pPr algn="ctr"/>
            <a:r>
              <a:rPr lang="da-DK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4000 timers </a:t>
            </a:r>
          </a:p>
          <a:p>
            <a:pPr algn="ctr"/>
            <a:r>
              <a:rPr lang="da-DK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afspilning </a:t>
            </a:r>
          </a:p>
        </p:txBody>
      </p:sp>
    </p:spTree>
    <p:extLst>
      <p:ext uri="{BB962C8B-B14F-4D97-AF65-F5344CB8AC3E}">
        <p14:creationId xmlns:p14="http://schemas.microsoft.com/office/powerpoint/2010/main" val="134738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CF48D1-2344-194C-A385-A1298141A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/>
              <a:t>VEJEN TIL </a:t>
            </a:r>
            <a:br>
              <a:rPr lang="da-DK" sz="3200" dirty="0"/>
            </a:br>
            <a:r>
              <a:rPr lang="da-DK" sz="3200" dirty="0"/>
              <a:t>YOUTUBE-HIMLEN: </a:t>
            </a:r>
            <a:br>
              <a:rPr lang="da-DK" dirty="0"/>
            </a:br>
            <a:r>
              <a:rPr lang="da-DK" sz="3200" dirty="0"/>
              <a:t>Vækst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8E96449-7BF0-C647-8030-EAAB81C0C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520" y="0"/>
            <a:ext cx="7650479" cy="6309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4400" dirty="0">
                <a:latin typeface="Aharoni" panose="020F0502020204030204" pitchFamily="34" charset="0"/>
                <a:cs typeface="Aharoni" panose="020F0502020204030204" pitchFamily="34" charset="0"/>
              </a:rPr>
              <a:t>Bliv medlem af Klub 7%  </a:t>
            </a:r>
          </a:p>
          <a:p>
            <a:pPr marL="0" indent="0">
              <a:buNone/>
            </a:pPr>
            <a:r>
              <a:rPr lang="da-DK" sz="3200" dirty="0"/>
              <a:t>- Hvordan når du 100 abonnenter?</a:t>
            </a:r>
          </a:p>
        </p:txBody>
      </p:sp>
    </p:spTree>
    <p:extLst>
      <p:ext uri="{BB962C8B-B14F-4D97-AF65-F5344CB8AC3E}">
        <p14:creationId xmlns:p14="http://schemas.microsoft.com/office/powerpoint/2010/main" val="2781393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CF48D1-2344-194C-A385-A1298141A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/>
              <a:t>VEJEN TIL </a:t>
            </a:r>
            <a:br>
              <a:rPr lang="da-DK" sz="3200" dirty="0"/>
            </a:br>
            <a:r>
              <a:rPr lang="da-DK" sz="3200" dirty="0"/>
              <a:t>YOUTUBE-HIMLEN: </a:t>
            </a:r>
            <a:br>
              <a:rPr lang="da-DK" dirty="0"/>
            </a:br>
            <a:r>
              <a:rPr lang="da-DK" sz="3200" dirty="0"/>
              <a:t>Vækst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8E96449-7BF0-C647-8030-EAAB81C0C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520" y="0"/>
            <a:ext cx="7650479" cy="74220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600" dirty="0"/>
              <a:t>Hvordan når du 100 abonnenter?</a:t>
            </a:r>
          </a:p>
          <a:p>
            <a:pPr>
              <a:buFont typeface="Wingdings" pitchFamily="2" charset="2"/>
              <a:buChar char="v"/>
            </a:pPr>
            <a:r>
              <a:rPr lang="da-DK" sz="3200" dirty="0"/>
              <a:t>Det siger eksperterne</a:t>
            </a:r>
          </a:p>
          <a:p>
            <a:pPr>
              <a:buFont typeface="Wingdings" pitchFamily="2" charset="2"/>
              <a:buChar char="q"/>
            </a:pPr>
            <a:r>
              <a:rPr lang="da-DK" sz="2300" dirty="0"/>
              <a:t> Ikke 10 – ikke 1 </a:t>
            </a:r>
          </a:p>
          <a:p>
            <a:pPr lvl="1">
              <a:buFont typeface="Wingdings" pitchFamily="2" charset="2"/>
              <a:buChar char="q"/>
            </a:pPr>
            <a:r>
              <a:rPr lang="da-DK" sz="2100" dirty="0"/>
              <a:t> Hav nogle videoer klar, når du går i luften</a:t>
            </a:r>
          </a:p>
          <a:p>
            <a:pPr lvl="1">
              <a:buFont typeface="Wingdings" pitchFamily="2" charset="2"/>
              <a:buChar char="q"/>
            </a:pPr>
            <a:r>
              <a:rPr lang="da-DK" sz="2100" dirty="0"/>
              <a:t> 3 den første uge er et god bud</a:t>
            </a:r>
          </a:p>
          <a:p>
            <a:pPr lvl="1">
              <a:buFont typeface="Wingdings" pitchFamily="2" charset="2"/>
              <a:buChar char="q"/>
            </a:pPr>
            <a:r>
              <a:rPr lang="da-DK" sz="2100" dirty="0"/>
              <a:t> Mindst 2 døgn mellem publiceringer</a:t>
            </a:r>
          </a:p>
          <a:p>
            <a:pPr>
              <a:buFont typeface="Wingdings" pitchFamily="2" charset="2"/>
              <a:buChar char="q"/>
            </a:pPr>
            <a:r>
              <a:rPr lang="da-DK" sz="2200" dirty="0"/>
              <a:t> Konstant videoproduktion</a:t>
            </a:r>
          </a:p>
          <a:p>
            <a:pPr>
              <a:buFont typeface="Wingdings" pitchFamily="2" charset="2"/>
              <a:buChar char="q"/>
            </a:pPr>
            <a:r>
              <a:rPr lang="da-DK" sz="2200" dirty="0"/>
              <a:t> Hold dig til emnet </a:t>
            </a:r>
          </a:p>
          <a:p>
            <a:pPr lvl="1">
              <a:buFont typeface="Wingdings" pitchFamily="2" charset="2"/>
              <a:buChar char="q"/>
            </a:pPr>
            <a:r>
              <a:rPr lang="da-DK" sz="2000" dirty="0"/>
              <a:t> Husk hvad følgerne har abonneret på</a:t>
            </a:r>
            <a:endParaRPr lang="da-DK" sz="2100" dirty="0"/>
          </a:p>
          <a:p>
            <a:pPr>
              <a:buFont typeface="Wingdings" pitchFamily="2" charset="2"/>
              <a:buChar char="q"/>
            </a:pPr>
            <a:r>
              <a:rPr lang="da-DK" sz="2300" dirty="0"/>
              <a:t> Husk links til dine videoer i nyhedsbreve. Send et nyhedsbrev, hver gang du har uploadet en ny video</a:t>
            </a:r>
          </a:p>
          <a:p>
            <a:pPr>
              <a:buFont typeface="Wingdings" pitchFamily="2" charset="2"/>
              <a:buChar char="q"/>
            </a:pPr>
            <a:r>
              <a:rPr lang="da-DK" sz="2300" dirty="0"/>
              <a:t> </a:t>
            </a:r>
            <a:r>
              <a:rPr lang="da-DK" sz="2300" dirty="0" err="1"/>
              <a:t>Toptip</a:t>
            </a:r>
            <a:r>
              <a:rPr lang="da-DK" sz="2300" dirty="0"/>
              <a:t>: Send dem ind i en af dine </a:t>
            </a:r>
            <a:r>
              <a:rPr lang="da-DK" sz="2300" dirty="0" err="1"/>
              <a:t>playliste</a:t>
            </a:r>
            <a:r>
              <a:rPr lang="da-DK" sz="2300" dirty="0"/>
              <a:t> </a:t>
            </a:r>
          </a:p>
          <a:p>
            <a:pPr>
              <a:buFontTx/>
              <a:buChar char="-"/>
            </a:pPr>
            <a:endParaRPr lang="da-DK" sz="3200" dirty="0"/>
          </a:p>
        </p:txBody>
      </p:sp>
    </p:spTree>
    <p:extLst>
      <p:ext uri="{BB962C8B-B14F-4D97-AF65-F5344CB8AC3E}">
        <p14:creationId xmlns:p14="http://schemas.microsoft.com/office/powerpoint/2010/main" val="3720160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CF48D1-2344-194C-A385-A1298141A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/>
              <a:t>VEJEN TIL </a:t>
            </a:r>
            <a:br>
              <a:rPr lang="da-DK" sz="3200" dirty="0"/>
            </a:br>
            <a:r>
              <a:rPr lang="da-DK" sz="3200" dirty="0"/>
              <a:t>YOUTUBE-HIMLEN: </a:t>
            </a:r>
            <a:br>
              <a:rPr lang="da-DK" dirty="0"/>
            </a:br>
            <a:r>
              <a:rPr lang="da-DK" sz="3200" dirty="0"/>
              <a:t>Vækst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8E96449-7BF0-C647-8030-EAAB81C0C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520" y="0"/>
            <a:ext cx="7650479" cy="74220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600" dirty="0"/>
              <a:t>Hvordan når du 100 abonnenter?</a:t>
            </a:r>
          </a:p>
          <a:p>
            <a:pPr>
              <a:buFont typeface="Wingdings" pitchFamily="2" charset="2"/>
              <a:buChar char="v"/>
            </a:pPr>
            <a:r>
              <a:rPr lang="da-DK" sz="3200" dirty="0"/>
              <a:t>Det siger eksperterne</a:t>
            </a:r>
          </a:p>
          <a:p>
            <a:pPr>
              <a:buFont typeface="Wingdings" pitchFamily="2" charset="2"/>
              <a:buChar char="q"/>
            </a:pPr>
            <a:r>
              <a:rPr lang="da-DK" sz="2300" dirty="0"/>
              <a:t> Forskellige kanaler vokser i forskellige hastigheder</a:t>
            </a:r>
          </a:p>
          <a:p>
            <a:pPr>
              <a:buFont typeface="Wingdings" pitchFamily="2" charset="2"/>
              <a:buChar char="q"/>
            </a:pPr>
            <a:r>
              <a:rPr lang="da-DK" sz="2300" dirty="0"/>
              <a:t> Kend din målgruppe: Hvad søger de? Efterspørger de overhovedet dit indhold?</a:t>
            </a:r>
          </a:p>
          <a:p>
            <a:pPr>
              <a:buFont typeface="Wingdings" pitchFamily="2" charset="2"/>
              <a:buChar char="q"/>
            </a:pPr>
            <a:r>
              <a:rPr lang="da-DK" sz="2300" dirty="0"/>
              <a:t> Bliv en del af ”små </a:t>
            </a:r>
            <a:r>
              <a:rPr lang="da-DK" sz="2300" dirty="0" err="1"/>
              <a:t>YouTubere</a:t>
            </a:r>
            <a:r>
              <a:rPr lang="da-DK" sz="2300" dirty="0"/>
              <a:t>—grupper på Facebook eller </a:t>
            </a:r>
            <a:r>
              <a:rPr lang="da-DK" sz="2300" dirty="0" err="1"/>
              <a:t>Instagram</a:t>
            </a:r>
            <a:endParaRPr lang="da-DK" sz="2300" dirty="0"/>
          </a:p>
          <a:p>
            <a:pPr>
              <a:buFont typeface="Wingdings" pitchFamily="2" charset="2"/>
              <a:buChar char="q"/>
            </a:pPr>
            <a:r>
              <a:rPr lang="da-DK" sz="2300" dirty="0"/>
              <a:t> Vær aktiv hos andre YouTube-kanaler</a:t>
            </a:r>
          </a:p>
          <a:p>
            <a:pPr lvl="1">
              <a:buFont typeface="Wingdings" pitchFamily="2" charset="2"/>
              <a:buChar char="q"/>
            </a:pPr>
            <a:r>
              <a:rPr lang="da-DK" sz="2100" dirty="0"/>
              <a:t> Se videoerne</a:t>
            </a:r>
          </a:p>
          <a:p>
            <a:pPr lvl="1">
              <a:buFont typeface="Wingdings" pitchFamily="2" charset="2"/>
              <a:buChar char="q"/>
            </a:pPr>
            <a:r>
              <a:rPr lang="da-DK" sz="2100" dirty="0"/>
              <a:t> Kommenter</a:t>
            </a:r>
          </a:p>
          <a:p>
            <a:pPr marL="0" indent="0">
              <a:buNone/>
            </a:pPr>
            <a:endParaRPr lang="da-DK" sz="3200" dirty="0"/>
          </a:p>
        </p:txBody>
      </p:sp>
    </p:spTree>
    <p:extLst>
      <p:ext uri="{BB962C8B-B14F-4D97-AF65-F5344CB8AC3E}">
        <p14:creationId xmlns:p14="http://schemas.microsoft.com/office/powerpoint/2010/main" val="108798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CF48D1-2344-194C-A385-A1298141A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/>
              <a:t>VEJEN TIL </a:t>
            </a:r>
            <a:br>
              <a:rPr lang="da-DK" sz="3200" dirty="0"/>
            </a:br>
            <a:r>
              <a:rPr lang="da-DK" sz="3200" dirty="0"/>
              <a:t>YOUTUBE-HIMLEN: </a:t>
            </a:r>
            <a:br>
              <a:rPr lang="da-DK" dirty="0"/>
            </a:br>
            <a:r>
              <a:rPr lang="da-DK" sz="3200" dirty="0"/>
              <a:t>Vækst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8E96449-7BF0-C647-8030-EAAB81C0C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520" y="0"/>
            <a:ext cx="7650479" cy="74220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600" dirty="0"/>
              <a:t>Hvordan når du 100 abonnenter?</a:t>
            </a:r>
          </a:p>
          <a:p>
            <a:pPr>
              <a:buFont typeface="Wingdings" pitchFamily="2" charset="2"/>
              <a:buChar char="v"/>
            </a:pPr>
            <a:r>
              <a:rPr lang="da-DK" sz="3200" dirty="0"/>
              <a:t>Det siger Massimo</a:t>
            </a:r>
          </a:p>
          <a:p>
            <a:pPr>
              <a:buFont typeface="Wingdings" pitchFamily="2" charset="2"/>
              <a:buChar char="q"/>
            </a:pPr>
            <a:r>
              <a:rPr lang="da-DK" sz="2300" dirty="0"/>
              <a:t> Konstant produktion</a:t>
            </a:r>
          </a:p>
          <a:p>
            <a:pPr>
              <a:buFont typeface="Wingdings" pitchFamily="2" charset="2"/>
              <a:buChar char="q"/>
            </a:pPr>
            <a:r>
              <a:rPr lang="da-DK" sz="2300" dirty="0"/>
              <a:t> Minimum én video om ugen</a:t>
            </a:r>
          </a:p>
          <a:p>
            <a:pPr>
              <a:buFont typeface="Wingdings" pitchFamily="2" charset="2"/>
              <a:buChar char="q"/>
            </a:pPr>
            <a:r>
              <a:rPr lang="da-DK" sz="2300" dirty="0"/>
              <a:t> Markedsfør kanalen på andre platforme</a:t>
            </a:r>
          </a:p>
          <a:p>
            <a:pPr lvl="1">
              <a:buFont typeface="Wingdings" pitchFamily="2" charset="2"/>
              <a:buChar char="q"/>
            </a:pPr>
            <a:r>
              <a:rPr lang="da-DK" sz="2000" dirty="0"/>
              <a:t> Evt. kort </a:t>
            </a:r>
            <a:r>
              <a:rPr lang="da-DK" sz="2000" dirty="0" err="1"/>
              <a:t>teaser</a:t>
            </a:r>
            <a:r>
              <a:rPr lang="da-DK" sz="2000" dirty="0"/>
              <a:t> på Facebook – link til fuld version på YouTube</a:t>
            </a:r>
          </a:p>
          <a:p>
            <a:pPr lvl="1">
              <a:buFont typeface="Wingdings" pitchFamily="2" charset="2"/>
              <a:buChar char="q"/>
            </a:pPr>
            <a:r>
              <a:rPr lang="da-DK" sz="2000" dirty="0"/>
              <a:t> Link/integration på jeres hjemmeside </a:t>
            </a:r>
          </a:p>
          <a:p>
            <a:pPr>
              <a:buFont typeface="Wingdings" pitchFamily="2" charset="2"/>
              <a:buChar char="q"/>
            </a:pPr>
            <a:r>
              <a:rPr lang="da-DK" sz="2300" dirty="0"/>
              <a:t> Husk at opfordre til at abonnere </a:t>
            </a:r>
          </a:p>
          <a:p>
            <a:pPr lvl="1">
              <a:buFont typeface="Wingdings" pitchFamily="2" charset="2"/>
              <a:buChar char="q"/>
            </a:pPr>
            <a:r>
              <a:rPr lang="da-DK" sz="2000" dirty="0"/>
              <a:t> I de enkelte videoer</a:t>
            </a:r>
          </a:p>
          <a:p>
            <a:pPr lvl="1">
              <a:buFont typeface="Wingdings" pitchFamily="2" charset="2"/>
              <a:buChar char="q"/>
            </a:pPr>
            <a:r>
              <a:rPr lang="da-DK" sz="2000" dirty="0"/>
              <a:t> Alle platforme og opslag hvor det giver mening</a:t>
            </a:r>
          </a:p>
          <a:p>
            <a:pPr marL="457200" lvl="1" indent="0">
              <a:buNone/>
            </a:pPr>
            <a:endParaRPr lang="da-DK" sz="3200" dirty="0"/>
          </a:p>
        </p:txBody>
      </p:sp>
    </p:spTree>
    <p:extLst>
      <p:ext uri="{BB962C8B-B14F-4D97-AF65-F5344CB8AC3E}">
        <p14:creationId xmlns:p14="http://schemas.microsoft.com/office/powerpoint/2010/main" val="1488211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AFB5B2-1AB2-7742-A266-FE5A351A9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VEJEN TIL </a:t>
            </a:r>
            <a:br>
              <a:rPr lang="da-DK" dirty="0"/>
            </a:br>
            <a:r>
              <a:rPr lang="da-DK" dirty="0"/>
              <a:t>YOUTUBE-HIMLEN: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61FC4B-CE0A-9349-8954-4BA8E93A1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5127" y="142504"/>
            <a:ext cx="7536874" cy="15912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600" dirty="0"/>
              <a:t>Hvordan får dine videoer flere visninger?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BA4533E-DF8F-E245-9D49-3B627678801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da-DK" sz="3200" dirty="0"/>
              <a:t>Vækst</a:t>
            </a:r>
          </a:p>
        </p:txBody>
      </p:sp>
      <p:pic>
        <p:nvPicPr>
          <p:cNvPr id="6" name="Grafik 5" descr="Balkendiagramm mit Aufwärtstrend med massiv udfyldning">
            <a:extLst>
              <a:ext uri="{FF2B5EF4-FFF2-40B4-BE49-F238E27FC236}">
                <a16:creationId xmlns:a16="http://schemas.microsoft.com/office/drawing/2014/main" id="{F17DF1F4-D55B-F84F-9667-751B6A650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28940" y="1502090"/>
            <a:ext cx="4146468" cy="414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07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AFB5B2-1AB2-7742-A266-FE5A351A9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VEJEN TIL </a:t>
            </a:r>
            <a:br>
              <a:rPr lang="da-DK" dirty="0"/>
            </a:br>
            <a:r>
              <a:rPr lang="da-DK" dirty="0"/>
              <a:t>YOUTUBE-HIMLEN: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61FC4B-CE0A-9349-8954-4BA8E93A1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5127" y="142504"/>
            <a:ext cx="7536874" cy="15912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600" dirty="0"/>
              <a:t>Hvordan får dine videoer flere visninger?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BA4533E-DF8F-E245-9D49-3B627678801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da-DK" sz="3200" dirty="0"/>
              <a:t>Vækst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486174FA-7ED7-B140-871C-309771BD9AC5}"/>
              </a:ext>
            </a:extLst>
          </p:cNvPr>
          <p:cNvSpPr txBox="1"/>
          <p:nvPr/>
        </p:nvSpPr>
        <p:spPr>
          <a:xfrm>
            <a:off x="7304686" y="1569593"/>
            <a:ext cx="4367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De 5 bud</a:t>
            </a:r>
          </a:p>
        </p:txBody>
      </p:sp>
      <p:pic>
        <p:nvPicPr>
          <p:cNvPr id="1026" name="Picture 2" descr="Ekspertpanel: Det handler De 10 bud om">
            <a:extLst>
              <a:ext uri="{FF2B5EF4-FFF2-40B4-BE49-F238E27FC236}">
                <a16:creationId xmlns:a16="http://schemas.microsoft.com/office/drawing/2014/main" id="{28F8414F-F197-E64F-9394-8E5BA4099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033" y="2092813"/>
            <a:ext cx="6497061" cy="4406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06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AFB5B2-1AB2-7742-A266-FE5A351A9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VEJEN TIL </a:t>
            </a:r>
            <a:br>
              <a:rPr lang="da-DK" dirty="0"/>
            </a:br>
            <a:r>
              <a:rPr lang="da-DK" dirty="0"/>
              <a:t>YOUTUBE-HIMLEN: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61FC4B-CE0A-9349-8954-4BA8E93A1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5127" y="142504"/>
            <a:ext cx="7536874" cy="15912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600" dirty="0"/>
              <a:t>Hvordan får dine videoer flere visninger?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BA4533E-DF8F-E245-9D49-3B627678801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da-DK" sz="3200" dirty="0"/>
              <a:t>Vækst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486174FA-7ED7-B140-871C-309771BD9AC5}"/>
              </a:ext>
            </a:extLst>
          </p:cNvPr>
          <p:cNvSpPr txBox="1"/>
          <p:nvPr/>
        </p:nvSpPr>
        <p:spPr>
          <a:xfrm>
            <a:off x="6010275" y="1648687"/>
            <a:ext cx="4367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(Massimos) 5 bud</a:t>
            </a:r>
          </a:p>
        </p:txBody>
      </p:sp>
      <p:pic>
        <p:nvPicPr>
          <p:cNvPr id="1026" name="Picture 2" descr="Ekspertpanel: Det handler De 10 bud om">
            <a:extLst>
              <a:ext uri="{FF2B5EF4-FFF2-40B4-BE49-F238E27FC236}">
                <a16:creationId xmlns:a16="http://schemas.microsoft.com/office/drawing/2014/main" id="{28F8414F-F197-E64F-9394-8E5BA4099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498" y="4645692"/>
            <a:ext cx="3052001" cy="2069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B8729596-A462-BB46-8593-3470B35A5DE6}"/>
              </a:ext>
            </a:extLst>
          </p:cNvPr>
          <p:cNvSpPr txBox="1"/>
          <p:nvPr/>
        </p:nvSpPr>
        <p:spPr>
          <a:xfrm>
            <a:off x="4821381" y="2171907"/>
            <a:ext cx="627017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da-DK" sz="2600" dirty="0"/>
              <a:t>Du må gerne begære din næstes indhold</a:t>
            </a:r>
          </a:p>
          <a:p>
            <a:pPr marL="342900" indent="-342900">
              <a:buAutoNum type="arabicPeriod"/>
            </a:pPr>
            <a:r>
              <a:rPr lang="da-DK" sz="2600" dirty="0"/>
              <a:t>Du må gerne stjæle – låne</a:t>
            </a:r>
          </a:p>
          <a:p>
            <a:pPr marL="342900" indent="-342900">
              <a:buAutoNum type="arabicPeriod"/>
            </a:pPr>
            <a:r>
              <a:rPr lang="da-DK" sz="2600" dirty="0"/>
              <a:t>Du må gerne henvise til dit næste hus</a:t>
            </a:r>
          </a:p>
          <a:p>
            <a:pPr marL="342900" indent="-342900">
              <a:buAutoNum type="arabicPeriod"/>
            </a:pPr>
            <a:r>
              <a:rPr lang="da-DK" sz="2600" dirty="0"/>
              <a:t>Du må gerne snakke fanden et øre af</a:t>
            </a:r>
          </a:p>
          <a:p>
            <a:pPr marL="342900" indent="-342900">
              <a:buAutoNum type="arabicPeriod"/>
            </a:pPr>
            <a:r>
              <a:rPr lang="da-DK" sz="2600" dirty="0"/>
              <a:t>Du må dog også gerne fatte dig i korthed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Håndskrift 9">
                <a:extLst>
                  <a:ext uri="{FF2B5EF4-FFF2-40B4-BE49-F238E27FC236}">
                    <a16:creationId xmlns:a16="http://schemas.microsoft.com/office/drawing/2014/main" id="{EB60880F-1520-B54F-A089-19892AABE2B9}"/>
                  </a:ext>
                </a:extLst>
              </p14:cNvPr>
              <p14:cNvContentPartPr/>
              <p14:nvPr/>
            </p14:nvContentPartPr>
            <p14:xfrm>
              <a:off x="7310777" y="3182344"/>
              <a:ext cx="949320" cy="145800"/>
            </p14:xfrm>
          </p:contentPart>
        </mc:Choice>
        <mc:Fallback xmlns="">
          <p:pic>
            <p:nvPicPr>
              <p:cNvPr id="10" name="Håndskrift 9">
                <a:extLst>
                  <a:ext uri="{FF2B5EF4-FFF2-40B4-BE49-F238E27FC236}">
                    <a16:creationId xmlns:a16="http://schemas.microsoft.com/office/drawing/2014/main" id="{EB60880F-1520-B54F-A089-19892AABE2B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01777" y="3173704"/>
                <a:ext cx="966960" cy="16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0385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AFB5B2-1AB2-7742-A266-FE5A351A9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VEJEN TIL </a:t>
            </a:r>
            <a:br>
              <a:rPr lang="da-DK" dirty="0"/>
            </a:br>
            <a:r>
              <a:rPr lang="da-DK" dirty="0"/>
              <a:t>YOUTUBE-HIMLEN: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61FC4B-CE0A-9349-8954-4BA8E93A1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5127" y="142505"/>
            <a:ext cx="6923315" cy="120916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sz="3600" dirty="0"/>
              <a:t>Hvordan får dine videoer flere visninger?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BA4533E-DF8F-E245-9D49-3B627678801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da-DK" sz="3200" dirty="0"/>
              <a:t>Vækst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486174FA-7ED7-B140-871C-309771BD9AC5}"/>
              </a:ext>
            </a:extLst>
          </p:cNvPr>
          <p:cNvSpPr txBox="1"/>
          <p:nvPr/>
        </p:nvSpPr>
        <p:spPr>
          <a:xfrm>
            <a:off x="6275485" y="1287243"/>
            <a:ext cx="4367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Massimos 5 bud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21DEB61C-E40D-7B48-94BB-9240ADFBCDE6}"/>
              </a:ext>
            </a:extLst>
          </p:cNvPr>
          <p:cNvSpPr txBox="1"/>
          <p:nvPr/>
        </p:nvSpPr>
        <p:spPr>
          <a:xfrm>
            <a:off x="4797632" y="1851855"/>
            <a:ext cx="5581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1. Du må gerne begære din næstes indhold</a:t>
            </a: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04506D0B-0B82-9A44-876F-848C3F672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5602" y="2364770"/>
            <a:ext cx="4447325" cy="3286970"/>
          </a:xfrm>
          <a:prstGeom prst="rect">
            <a:avLst/>
          </a:prstGeom>
        </p:spPr>
      </p:pic>
      <p:pic>
        <p:nvPicPr>
          <p:cNvPr id="13" name="Billede 12" descr="Et billede, der indeholder tekst, avis, skærmbillede&#10;&#10;Automatisk genereret beskrivelse">
            <a:extLst>
              <a:ext uri="{FF2B5EF4-FFF2-40B4-BE49-F238E27FC236}">
                <a16:creationId xmlns:a16="http://schemas.microsoft.com/office/drawing/2014/main" id="{099EE263-9CDD-5B4C-9C68-694202E8E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8701" y="2310651"/>
            <a:ext cx="2649403" cy="334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04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AFB5B2-1AB2-7742-A266-FE5A351A9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VEJEN TIL </a:t>
            </a:r>
            <a:br>
              <a:rPr lang="da-DK" dirty="0"/>
            </a:br>
            <a:r>
              <a:rPr lang="da-DK" dirty="0"/>
              <a:t>YOUTUBE-HIMLEN: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61FC4B-CE0A-9349-8954-4BA8E93A1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5127" y="142505"/>
            <a:ext cx="6923315" cy="120916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sz="3600" dirty="0"/>
              <a:t>Hvordan får dine videoer flere visninger?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BA4533E-DF8F-E245-9D49-3B627678801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da-DK" sz="3200" dirty="0"/>
              <a:t>Vækst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486174FA-7ED7-B140-871C-309771BD9AC5}"/>
              </a:ext>
            </a:extLst>
          </p:cNvPr>
          <p:cNvSpPr txBox="1"/>
          <p:nvPr/>
        </p:nvSpPr>
        <p:spPr>
          <a:xfrm>
            <a:off x="6275485" y="1438964"/>
            <a:ext cx="4367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Massimos 5 bud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21DEB61C-E40D-7B48-94BB-9240ADFBCDE6}"/>
              </a:ext>
            </a:extLst>
          </p:cNvPr>
          <p:cNvSpPr txBox="1"/>
          <p:nvPr/>
        </p:nvSpPr>
        <p:spPr>
          <a:xfrm>
            <a:off x="4750130" y="2049481"/>
            <a:ext cx="5581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2. Du må gerne stjæle - låne</a:t>
            </a:r>
          </a:p>
        </p:txBody>
      </p:sp>
      <p:pic>
        <p:nvPicPr>
          <p:cNvPr id="7" name="Billede 6" descr="Et billede, der indeholder tekst&#10;&#10;Automatisk genereret beskrivelse">
            <a:extLst>
              <a:ext uri="{FF2B5EF4-FFF2-40B4-BE49-F238E27FC236}">
                <a16:creationId xmlns:a16="http://schemas.microsoft.com/office/drawing/2014/main" id="{2A1837A8-97BC-D240-8D73-E8B6723ED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748" y="2799238"/>
            <a:ext cx="7691252" cy="1552171"/>
          </a:xfrm>
          <a:prstGeom prst="rect">
            <a:avLst/>
          </a:prstGeom>
        </p:spPr>
      </p:pic>
      <p:pic>
        <p:nvPicPr>
          <p:cNvPr id="10" name="Billede 9" descr="Et billede, der indeholder tekst&#10;&#10;Automatisk genereret beskrivelse">
            <a:extLst>
              <a:ext uri="{FF2B5EF4-FFF2-40B4-BE49-F238E27FC236}">
                <a16:creationId xmlns:a16="http://schemas.microsoft.com/office/drawing/2014/main" id="{FC116BE7-1163-0D4F-9845-8F444EC5C1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748" y="4639501"/>
            <a:ext cx="7536873" cy="157589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Håndskrift 11">
                <a:extLst>
                  <a:ext uri="{FF2B5EF4-FFF2-40B4-BE49-F238E27FC236}">
                    <a16:creationId xmlns:a16="http://schemas.microsoft.com/office/drawing/2014/main" id="{5A5FAF87-D7CF-1F44-B7E1-3B4F751D072F}"/>
                  </a:ext>
                </a:extLst>
              </p14:cNvPr>
              <p14:cNvContentPartPr/>
              <p14:nvPr/>
            </p14:nvContentPartPr>
            <p14:xfrm>
              <a:off x="7046177" y="2221144"/>
              <a:ext cx="797040" cy="171000"/>
            </p14:xfrm>
          </p:contentPart>
        </mc:Choice>
        <mc:Fallback xmlns="">
          <p:pic>
            <p:nvPicPr>
              <p:cNvPr id="12" name="Håndskrift 11">
                <a:extLst>
                  <a:ext uri="{FF2B5EF4-FFF2-40B4-BE49-F238E27FC236}">
                    <a16:creationId xmlns:a16="http://schemas.microsoft.com/office/drawing/2014/main" id="{5A5FAF87-D7CF-1F44-B7E1-3B4F751D072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37537" y="2212144"/>
                <a:ext cx="814680" cy="188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903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AFB5B2-1AB2-7742-A266-FE5A351A9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VEJEN TIL </a:t>
            </a:r>
            <a:br>
              <a:rPr lang="da-DK" dirty="0"/>
            </a:br>
            <a:r>
              <a:rPr lang="da-DK" dirty="0"/>
              <a:t>YOUTUBE-HIMLEN: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61FC4B-CE0A-9349-8954-4BA8E93A1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5127" y="142505"/>
            <a:ext cx="6923315" cy="120916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sz="3600" dirty="0"/>
              <a:t>Hvordan får dine videoer flere visninger?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BA4533E-DF8F-E245-9D49-3B627678801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da-DK" sz="3200" dirty="0"/>
              <a:t>Vækst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486174FA-7ED7-B140-871C-309771BD9AC5}"/>
              </a:ext>
            </a:extLst>
          </p:cNvPr>
          <p:cNvSpPr txBox="1"/>
          <p:nvPr/>
        </p:nvSpPr>
        <p:spPr>
          <a:xfrm>
            <a:off x="6275485" y="1438964"/>
            <a:ext cx="4367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Massimos 5 bud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21DEB61C-E40D-7B48-94BB-9240ADFBCDE6}"/>
              </a:ext>
            </a:extLst>
          </p:cNvPr>
          <p:cNvSpPr txBox="1"/>
          <p:nvPr/>
        </p:nvSpPr>
        <p:spPr>
          <a:xfrm>
            <a:off x="4750130" y="2049481"/>
            <a:ext cx="632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/>
              <a:t>3. Du må gerne henvise til dit næste hus</a:t>
            </a:r>
          </a:p>
        </p:txBody>
      </p:sp>
      <p:pic>
        <p:nvPicPr>
          <p:cNvPr id="8" name="Billede 7" descr="Husk afsluttende skærmbillede">
            <a:extLst>
              <a:ext uri="{FF2B5EF4-FFF2-40B4-BE49-F238E27FC236}">
                <a16:creationId xmlns:a16="http://schemas.microsoft.com/office/drawing/2014/main" id="{334ECE39-67BB-E84A-AA8F-3CA9F836D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130" y="2502113"/>
            <a:ext cx="3598223" cy="2343099"/>
          </a:xfrm>
          <a:prstGeom prst="rect">
            <a:avLst/>
          </a:prstGeom>
        </p:spPr>
      </p:pic>
      <p:pic>
        <p:nvPicPr>
          <p:cNvPr id="12" name="Billede 11" descr="Kort til link i toppen">
            <a:extLst>
              <a:ext uri="{FF2B5EF4-FFF2-40B4-BE49-F238E27FC236}">
                <a16:creationId xmlns:a16="http://schemas.microsoft.com/office/drawing/2014/main" id="{19E9A1D6-EA0F-1843-B38F-73FABCBFC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393" y="3915888"/>
            <a:ext cx="4690706" cy="26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28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AFB5B2-1AB2-7742-A266-FE5A351A9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VEJEN TIL </a:t>
            </a:r>
            <a:br>
              <a:rPr lang="da-DK" dirty="0"/>
            </a:br>
            <a:r>
              <a:rPr lang="da-DK" dirty="0"/>
              <a:t>YOUTUBE-HIMLEN: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61FC4B-CE0A-9349-8954-4BA8E93A1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5127" y="142505"/>
            <a:ext cx="6923315" cy="120916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sz="3600" dirty="0"/>
              <a:t>Hvordan får dine videoer flere visninger?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BA4533E-DF8F-E245-9D49-3B627678801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da-DK" sz="3200" dirty="0"/>
              <a:t>Vækst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486174FA-7ED7-B140-871C-309771BD9AC5}"/>
              </a:ext>
            </a:extLst>
          </p:cNvPr>
          <p:cNvSpPr txBox="1"/>
          <p:nvPr/>
        </p:nvSpPr>
        <p:spPr>
          <a:xfrm>
            <a:off x="6275485" y="1351667"/>
            <a:ext cx="4367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Massimos 5 bud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21DEB61C-E40D-7B48-94BB-9240ADFBCDE6}"/>
              </a:ext>
            </a:extLst>
          </p:cNvPr>
          <p:cNvSpPr txBox="1"/>
          <p:nvPr/>
        </p:nvSpPr>
        <p:spPr>
          <a:xfrm>
            <a:off x="4750130" y="1950818"/>
            <a:ext cx="632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/>
              <a:t>4. Du må gerne snakke fanden et øre af</a:t>
            </a:r>
          </a:p>
        </p:txBody>
      </p:sp>
      <p:pic>
        <p:nvPicPr>
          <p:cNvPr id="7" name="Billede 6" descr="Vejbane mod en interessant klippeformation">
            <a:extLst>
              <a:ext uri="{FF2B5EF4-FFF2-40B4-BE49-F238E27FC236}">
                <a16:creationId xmlns:a16="http://schemas.microsoft.com/office/drawing/2014/main" id="{F77F8A82-CBDA-2C4D-B257-1BF470364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129" y="2536888"/>
            <a:ext cx="6329547" cy="4221759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77EF5B5D-8F47-2E41-A170-05C4144BF41D}"/>
              </a:ext>
            </a:extLst>
          </p:cNvPr>
          <p:cNvSpPr txBox="1"/>
          <p:nvPr/>
        </p:nvSpPr>
        <p:spPr>
          <a:xfrm>
            <a:off x="5060825" y="3667548"/>
            <a:ext cx="6517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dirty="0">
                <a:solidFill>
                  <a:schemeClr val="bg1"/>
                </a:solidFill>
                <a:latin typeface="Arial Rounded MT Bold" panose="020F0704030504030204" pitchFamily="34" charset="77"/>
                <a:cs typeface="Algerian" panose="020F0502020204030204" pitchFamily="34" charset="0"/>
              </a:rPr>
              <a:t>Jo længere desto bedre?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CDB4B57D-2637-E34C-8906-4CFB11B4766F}"/>
              </a:ext>
            </a:extLst>
          </p:cNvPr>
          <p:cNvSpPr/>
          <p:nvPr/>
        </p:nvSpPr>
        <p:spPr>
          <a:xfrm>
            <a:off x="4750129" y="5506333"/>
            <a:ext cx="638501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2800" dirty="0">
                <a:solidFill>
                  <a:schemeClr val="bg1"/>
                </a:solidFill>
                <a:latin typeface="Arial Rounded MT Bold" panose="020F0704030504030204" pitchFamily="34" charset="77"/>
                <a:cs typeface="Algerian" panose="020F0502020204030204" pitchFamily="34" charset="0"/>
              </a:rPr>
              <a:t>Jo længere </a:t>
            </a:r>
            <a:r>
              <a:rPr lang="da-DK" sz="2800" dirty="0">
                <a:latin typeface="Arial Rounded MT Bold" panose="020F0704030504030204" pitchFamily="34" charset="77"/>
                <a:cs typeface="Algerian" panose="020F0502020204030204" pitchFamily="34" charset="0"/>
              </a:rPr>
              <a:t>TID</a:t>
            </a:r>
            <a:r>
              <a:rPr lang="da-DK" sz="2800" dirty="0">
                <a:solidFill>
                  <a:schemeClr val="bg1"/>
                </a:solidFill>
                <a:latin typeface="Arial Rounded MT Bold" panose="020F0704030504030204" pitchFamily="34" charset="77"/>
                <a:cs typeface="Algerian" panose="020F0502020204030204" pitchFamily="34" charset="0"/>
              </a:rPr>
              <a:t> din video </a:t>
            </a:r>
          </a:p>
          <a:p>
            <a:r>
              <a:rPr lang="da-DK" sz="2800" dirty="0">
                <a:solidFill>
                  <a:schemeClr val="bg1"/>
                </a:solidFill>
                <a:latin typeface="Arial Rounded MT Bold" panose="020F0704030504030204" pitchFamily="34" charset="77"/>
                <a:cs typeface="Algerian" panose="020F0502020204030204" pitchFamily="34" charset="0"/>
              </a:rPr>
              <a:t>i gennemsnit bliver set desto bedre!</a:t>
            </a:r>
          </a:p>
        </p:txBody>
      </p:sp>
    </p:spTree>
    <p:extLst>
      <p:ext uri="{BB962C8B-B14F-4D97-AF65-F5344CB8AC3E}">
        <p14:creationId xmlns:p14="http://schemas.microsoft.com/office/powerpoint/2010/main" val="378055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AFB5B2-1AB2-7742-A266-FE5A351A9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VEJEN TIL </a:t>
            </a:r>
            <a:br>
              <a:rPr lang="da-DK" dirty="0"/>
            </a:br>
            <a:r>
              <a:rPr lang="da-DK" dirty="0"/>
              <a:t>YOUTUBE-HIMLEN: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61FC4B-CE0A-9349-8954-4BA8E93A1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5127" y="142505"/>
            <a:ext cx="6923315" cy="120916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sz="3600" dirty="0"/>
              <a:t>Hvordan får dine videoer flere visninger?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BA4533E-DF8F-E245-9D49-3B627678801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da-DK" sz="3200" dirty="0"/>
              <a:t>Vækst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486174FA-7ED7-B140-871C-309771BD9AC5}"/>
              </a:ext>
            </a:extLst>
          </p:cNvPr>
          <p:cNvSpPr txBox="1"/>
          <p:nvPr/>
        </p:nvSpPr>
        <p:spPr>
          <a:xfrm>
            <a:off x="6275485" y="1351667"/>
            <a:ext cx="4367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Massimos 5 bud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21DEB61C-E40D-7B48-94BB-9240ADFBCDE6}"/>
              </a:ext>
            </a:extLst>
          </p:cNvPr>
          <p:cNvSpPr txBox="1"/>
          <p:nvPr/>
        </p:nvSpPr>
        <p:spPr>
          <a:xfrm>
            <a:off x="4750130" y="1950818"/>
            <a:ext cx="632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/>
              <a:t>5. Du må dog også gerne fatte dig i korthed…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77EF5B5D-8F47-2E41-A170-05C4144BF41D}"/>
              </a:ext>
            </a:extLst>
          </p:cNvPr>
          <p:cNvSpPr txBox="1"/>
          <p:nvPr/>
        </p:nvSpPr>
        <p:spPr>
          <a:xfrm>
            <a:off x="5060825" y="3667548"/>
            <a:ext cx="6517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dirty="0">
                <a:solidFill>
                  <a:schemeClr val="bg1"/>
                </a:solidFill>
                <a:latin typeface="Arial Rounded MT Bold" panose="020F0704030504030204" pitchFamily="34" charset="77"/>
                <a:cs typeface="Algerian" panose="020F0502020204030204" pitchFamily="34" charset="0"/>
              </a:rPr>
              <a:t>Jo længere desto bedre?</a:t>
            </a:r>
          </a:p>
        </p:txBody>
      </p:sp>
      <p:pic>
        <p:nvPicPr>
          <p:cNvPr id="13" name="Billede 12" descr="Forretningskvinde læser mails på en rulletrappe">
            <a:extLst>
              <a:ext uri="{FF2B5EF4-FFF2-40B4-BE49-F238E27FC236}">
                <a16:creationId xmlns:a16="http://schemas.microsoft.com/office/drawing/2014/main" id="{30D814ED-8A7D-7A48-9B19-69D20D792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2472" y="2464351"/>
            <a:ext cx="6647215" cy="4102578"/>
          </a:xfrm>
          <a:prstGeom prst="rect">
            <a:avLst/>
          </a:prstGeom>
        </p:spPr>
      </p:pic>
      <p:sp>
        <p:nvSpPr>
          <p:cNvPr id="14" name="Tekstfelt 13">
            <a:extLst>
              <a:ext uri="{FF2B5EF4-FFF2-40B4-BE49-F238E27FC236}">
                <a16:creationId xmlns:a16="http://schemas.microsoft.com/office/drawing/2014/main" id="{3950F06E-7EDC-3A45-95FB-E6059D20C2B2}"/>
              </a:ext>
            </a:extLst>
          </p:cNvPr>
          <p:cNvSpPr txBox="1"/>
          <p:nvPr/>
        </p:nvSpPr>
        <p:spPr>
          <a:xfrm>
            <a:off x="4812472" y="4965613"/>
            <a:ext cx="65720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Jo kortere videoen er – </a:t>
            </a:r>
          </a:p>
          <a:p>
            <a:r>
              <a:rPr lang="da-DK" sz="3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desto større chance for, at de ser en mere, og en mere…</a:t>
            </a:r>
          </a:p>
        </p:txBody>
      </p:sp>
    </p:spTree>
    <p:extLst>
      <p:ext uri="{BB962C8B-B14F-4D97-AF65-F5344CB8AC3E}">
        <p14:creationId xmlns:p14="http://schemas.microsoft.com/office/powerpoint/2010/main" val="167287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E6579B-CF90-4341-A981-F9BC5E010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PLANLÆGNING</a:t>
            </a:r>
            <a:br>
              <a:rPr lang="da-DK" dirty="0"/>
            </a:br>
            <a:r>
              <a:rPr lang="da-DK" sz="4000" dirty="0"/>
              <a:t>- fra ord til handling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781D785-BA0E-D64E-A4D5-CE44CA8F22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YouTube 3: Fra indholdsskaber til </a:t>
            </a:r>
            <a:r>
              <a:rPr lang="da-DK" dirty="0" err="1"/>
              <a:t>YouTuber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123079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1F4CC5-F198-7042-844E-0DD7E7148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PLANLÆGNING</a:t>
            </a:r>
            <a:br>
              <a:rPr lang="da-DK" dirty="0"/>
            </a:br>
            <a:r>
              <a:rPr lang="da-DK" dirty="0"/>
              <a:t>- fra ord til handling</a:t>
            </a:r>
          </a:p>
        </p:txBody>
      </p:sp>
      <p:pic>
        <p:nvPicPr>
          <p:cNvPr id="3" name="Google Shape;233;gdf130125bd_0_9">
            <a:extLst>
              <a:ext uri="{FF2B5EF4-FFF2-40B4-BE49-F238E27FC236}">
                <a16:creationId xmlns:a16="http://schemas.microsoft.com/office/drawing/2014/main" id="{738E6801-86BC-F74F-8B03-0BFFB71D829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58936" y="1097280"/>
            <a:ext cx="7537269" cy="45189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82472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1F4CC5-F198-7042-844E-0DD7E7148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PLANLÆGNING</a:t>
            </a:r>
            <a:br>
              <a:rPr lang="da-DK" dirty="0"/>
            </a:br>
            <a:r>
              <a:rPr lang="da-DK" dirty="0"/>
              <a:t>- fra ord til handling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7EE3A81F-4C6B-334B-A746-CACC568F9280}"/>
              </a:ext>
            </a:extLst>
          </p:cNvPr>
          <p:cNvSpPr txBox="1"/>
          <p:nvPr/>
        </p:nvSpPr>
        <p:spPr>
          <a:xfrm>
            <a:off x="4820194" y="347947"/>
            <a:ext cx="688412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400" dirty="0"/>
              <a:t>”Hvis ikke du har en indholds- og publiceringsplan, </a:t>
            </a:r>
          </a:p>
          <a:p>
            <a:r>
              <a:rPr lang="da-DK" sz="4400" dirty="0"/>
              <a:t>får du ikke postet en skid”</a:t>
            </a:r>
          </a:p>
          <a:p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A4E3AB2C-A8AA-4042-ACFE-016B81A2C540}"/>
              </a:ext>
            </a:extLst>
          </p:cNvPr>
          <p:cNvSpPr txBox="1"/>
          <p:nvPr/>
        </p:nvSpPr>
        <p:spPr>
          <a:xfrm>
            <a:off x="4820194" y="4102821"/>
            <a:ext cx="6884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Citat: Massimo </a:t>
            </a:r>
            <a:r>
              <a:rPr lang="da-DK" sz="2400" dirty="0" err="1"/>
              <a:t>Grillo</a:t>
            </a:r>
            <a:r>
              <a:rPr lang="da-DK" sz="2400" dirty="0"/>
              <a:t> (af egen, bitter erfaring)</a:t>
            </a:r>
          </a:p>
          <a:p>
            <a:endParaRPr lang="da-DK" sz="2400" dirty="0"/>
          </a:p>
        </p:txBody>
      </p:sp>
      <p:pic>
        <p:nvPicPr>
          <p:cNvPr id="6" name="Google Shape;233;gdf130125bd_0_9">
            <a:extLst>
              <a:ext uri="{FF2B5EF4-FFF2-40B4-BE49-F238E27FC236}">
                <a16:creationId xmlns:a16="http://schemas.microsoft.com/office/drawing/2014/main" id="{EBE72FC4-F722-6A4B-9BFC-C8309A36E5C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40830" y="4806367"/>
            <a:ext cx="3842854" cy="20378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164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1F4CC5-F198-7042-844E-0DD7E7148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PLANLÆGNING</a:t>
            </a:r>
            <a:br>
              <a:rPr lang="da-DK" dirty="0"/>
            </a:br>
            <a:r>
              <a:rPr lang="da-DK" dirty="0"/>
              <a:t>- fra ord til handling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7A8CB0F1-6B84-9C4D-8019-BAA1EB6C1294}"/>
              </a:ext>
            </a:extLst>
          </p:cNvPr>
          <p:cNvSpPr txBox="1"/>
          <p:nvPr/>
        </p:nvSpPr>
        <p:spPr>
          <a:xfrm>
            <a:off x="4833257" y="194639"/>
            <a:ext cx="69114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dirty="0"/>
              <a:t>Dette kan indgå: </a:t>
            </a:r>
          </a:p>
        </p:txBody>
      </p:sp>
      <p:pic>
        <p:nvPicPr>
          <p:cNvPr id="10" name="Billede 9" descr="People working on ideas">
            <a:extLst>
              <a:ext uri="{FF2B5EF4-FFF2-40B4-BE49-F238E27FC236}">
                <a16:creationId xmlns:a16="http://schemas.microsoft.com/office/drawing/2014/main" id="{48291550-234B-E247-9861-5D22D2FE8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7239" y="3942608"/>
            <a:ext cx="4158309" cy="2720753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50995A75-6CEE-5640-9CB7-99D7D75A41E0}"/>
              </a:ext>
            </a:extLst>
          </p:cNvPr>
          <p:cNvSpPr txBox="1"/>
          <p:nvPr/>
        </p:nvSpPr>
        <p:spPr>
          <a:xfrm>
            <a:off x="4833257" y="1390047"/>
            <a:ext cx="647011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da-DK" sz="3600" b="1" dirty="0">
                <a:ln w="127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haroni" panose="02010803020104030203" pitchFamily="2" charset="-79"/>
              </a:rPr>
              <a:t>Beskrivelse af indhold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da-DK" sz="3600" b="1" dirty="0">
                <a:ln w="127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haroni" panose="02010803020104030203" pitchFamily="2" charset="-79"/>
              </a:rPr>
              <a:t>Materialet/mediet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da-DK" sz="3600" b="1" dirty="0">
                <a:ln w="127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haroni" panose="02010803020104030203" pitchFamily="2" charset="-79"/>
              </a:rPr>
              <a:t>Publiceringsplatformen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da-DK" sz="3600" b="1" dirty="0">
                <a:ln w="127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haroni" panose="02010803020104030203" pitchFamily="2" charset="-79"/>
              </a:rPr>
              <a:t>Perioden/tidspunktet for publicering</a:t>
            </a:r>
          </a:p>
          <a:p>
            <a:endParaRPr lang="da-DK" sz="3600" b="1" dirty="0">
              <a:ln w="127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91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9">
            <a:extLst>
              <a:ext uri="{FF2B5EF4-FFF2-40B4-BE49-F238E27FC236}">
                <a16:creationId xmlns:a16="http://schemas.microsoft.com/office/drawing/2014/main" id="{2DAE3342-9DFC-49D4-B09C-25E310769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E49E0D20-8423-4612-99A5-14AEF8F6B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7C2C108-5A30-48CA-9203-56747AEB7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A343912-2EFC-408E-A862-5C9BF108DC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AA50D1CF-9DAE-4CF6-B829-E66CEE9D5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E5799A4-0568-433E-BF41-752CF516A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CDBB86ED-F16F-4C28-BDD5-72D771176F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347939E-8B76-4CFC-B2EC-63A7E2278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FA1DD132-02E4-4CD3-B496-BFF924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10BDA52-A7D7-4E4E-9F36-EC8F983EA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B1BDF852-319F-42B8-9A50-7C9A9387C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3AACE376-C01E-4F1F-91B7-39D0274BF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7F612F4C-050E-459D-9771-ED088374A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94E4211B-3E41-4905-8F4E-76811B9E5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6AEC87EE-0CB8-43DE-8FEB-4586A92E8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277C1C5D-7BDC-47E4-8B81-C3C4AE949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7A2A6EF8-9768-4478-9CD3-DFA547CEF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1FD9091C-E8FA-4ADA-937F-A74426ED1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69923E7-63C4-47CE-956E-09D384D4F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A2576784-872E-494C-A041-0E346226B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5" name="Group 30">
            <a:extLst>
              <a:ext uri="{FF2B5EF4-FFF2-40B4-BE49-F238E27FC236}">
                <a16:creationId xmlns:a16="http://schemas.microsoft.com/office/drawing/2014/main" id="{B54F73D8-62C2-4127-9D19-01219BBB9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FD8CA02-9BE5-4B82-8129-6EF618402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01515E68-030C-4313-B300-35253163D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937725F-1DDF-4225-937E-106DBB047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66" name="Rectangle 35">
            <a:extLst>
              <a:ext uri="{FF2B5EF4-FFF2-40B4-BE49-F238E27FC236}">
                <a16:creationId xmlns:a16="http://schemas.microsoft.com/office/drawing/2014/main" id="{14836A48-4CAC-4A40-97EB-8ACA9B26A9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7" name="Group 37">
            <a:extLst>
              <a:ext uri="{FF2B5EF4-FFF2-40B4-BE49-F238E27FC236}">
                <a16:creationId xmlns:a16="http://schemas.microsoft.com/office/drawing/2014/main" id="{6890A515-B90B-43BC-876F-580D2FC47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68" name="Freeform 5">
              <a:extLst>
                <a:ext uri="{FF2B5EF4-FFF2-40B4-BE49-F238E27FC236}">
                  <a16:creationId xmlns:a16="http://schemas.microsoft.com/office/drawing/2014/main" id="{3749B484-B143-40F7-896A-A20650EE4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">
              <a:extLst>
                <a:ext uri="{FF2B5EF4-FFF2-40B4-BE49-F238E27FC236}">
                  <a16:creationId xmlns:a16="http://schemas.microsoft.com/office/drawing/2014/main" id="{D5ECC4BD-4D67-4CD5-9118-C8F95255E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7">
              <a:extLst>
                <a:ext uri="{FF2B5EF4-FFF2-40B4-BE49-F238E27FC236}">
                  <a16:creationId xmlns:a16="http://schemas.microsoft.com/office/drawing/2014/main" id="{DFCF04F1-C8A9-4F23-B565-9B70C6D740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8">
              <a:extLst>
                <a:ext uri="{FF2B5EF4-FFF2-40B4-BE49-F238E27FC236}">
                  <a16:creationId xmlns:a16="http://schemas.microsoft.com/office/drawing/2014/main" id="{9964E85D-E8AC-4D3F-A3BC-E4D8DE608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9">
              <a:extLst>
                <a:ext uri="{FF2B5EF4-FFF2-40B4-BE49-F238E27FC236}">
                  <a16:creationId xmlns:a16="http://schemas.microsoft.com/office/drawing/2014/main" id="{8FE670F7-87AE-49F1-AFCF-646DC0B69B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0">
              <a:extLst>
                <a:ext uri="{FF2B5EF4-FFF2-40B4-BE49-F238E27FC236}">
                  <a16:creationId xmlns:a16="http://schemas.microsoft.com/office/drawing/2014/main" id="{2D394406-F17F-478D-9811-F133F3163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1">
              <a:extLst>
                <a:ext uri="{FF2B5EF4-FFF2-40B4-BE49-F238E27FC236}">
                  <a16:creationId xmlns:a16="http://schemas.microsoft.com/office/drawing/2014/main" id="{C929B1C0-F6D9-45BC-B41C-5BEBE9AD6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2">
              <a:extLst>
                <a:ext uri="{FF2B5EF4-FFF2-40B4-BE49-F238E27FC236}">
                  <a16:creationId xmlns:a16="http://schemas.microsoft.com/office/drawing/2014/main" id="{8CBC2023-5C0F-470C-A494-448A3088CE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3">
              <a:extLst>
                <a:ext uri="{FF2B5EF4-FFF2-40B4-BE49-F238E27FC236}">
                  <a16:creationId xmlns:a16="http://schemas.microsoft.com/office/drawing/2014/main" id="{F753F948-20A5-448F-A91B-30C3FA874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4">
              <a:extLst>
                <a:ext uri="{FF2B5EF4-FFF2-40B4-BE49-F238E27FC236}">
                  <a16:creationId xmlns:a16="http://schemas.microsoft.com/office/drawing/2014/main" id="{187C515D-FEE4-4EAD-A758-C09FC88980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15">
              <a:extLst>
                <a:ext uri="{FF2B5EF4-FFF2-40B4-BE49-F238E27FC236}">
                  <a16:creationId xmlns:a16="http://schemas.microsoft.com/office/drawing/2014/main" id="{55F8581B-27B7-42AB-B33F-69023D3B1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16">
              <a:extLst>
                <a:ext uri="{FF2B5EF4-FFF2-40B4-BE49-F238E27FC236}">
                  <a16:creationId xmlns:a16="http://schemas.microsoft.com/office/drawing/2014/main" id="{CBC2EB4A-D3CD-4347-AE09-347B7B10E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17">
              <a:extLst>
                <a:ext uri="{FF2B5EF4-FFF2-40B4-BE49-F238E27FC236}">
                  <a16:creationId xmlns:a16="http://schemas.microsoft.com/office/drawing/2014/main" id="{C35E0B18-828E-4F07-BC14-5B6EB8C283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18">
              <a:extLst>
                <a:ext uri="{FF2B5EF4-FFF2-40B4-BE49-F238E27FC236}">
                  <a16:creationId xmlns:a16="http://schemas.microsoft.com/office/drawing/2014/main" id="{D972FA4F-64D2-4E34-B234-7B2C363C4F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9">
              <a:extLst>
                <a:ext uri="{FF2B5EF4-FFF2-40B4-BE49-F238E27FC236}">
                  <a16:creationId xmlns:a16="http://schemas.microsoft.com/office/drawing/2014/main" id="{430AC742-FB30-4DCC-A9AC-92D107A34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20">
              <a:extLst>
                <a:ext uri="{FF2B5EF4-FFF2-40B4-BE49-F238E27FC236}">
                  <a16:creationId xmlns:a16="http://schemas.microsoft.com/office/drawing/2014/main" id="{C991F4A4-6C1A-486C-80A9-B653BC0ED0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21">
              <a:extLst>
                <a:ext uri="{FF2B5EF4-FFF2-40B4-BE49-F238E27FC236}">
                  <a16:creationId xmlns:a16="http://schemas.microsoft.com/office/drawing/2014/main" id="{34F60AAA-3D77-4751-9A2C-27A680142A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22">
              <a:extLst>
                <a:ext uri="{FF2B5EF4-FFF2-40B4-BE49-F238E27FC236}">
                  <a16:creationId xmlns:a16="http://schemas.microsoft.com/office/drawing/2014/main" id="{71A93347-D2EA-43A7-92CB-3BC1C8F4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23">
              <a:extLst>
                <a:ext uri="{FF2B5EF4-FFF2-40B4-BE49-F238E27FC236}">
                  <a16:creationId xmlns:a16="http://schemas.microsoft.com/office/drawing/2014/main" id="{A99EB955-34CE-4879-BB3E-19C017967A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" name="Billede 4" descr="Stak maskinens gear, der fokuserer på ét gear">
            <a:extLst>
              <a:ext uri="{FF2B5EF4-FFF2-40B4-BE49-F238E27FC236}">
                <a16:creationId xmlns:a16="http://schemas.microsoft.com/office/drawing/2014/main" id="{04BF911B-AAD1-3643-B33E-9CF4241882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28" r="-1" b="-1"/>
          <a:stretch/>
        </p:blipFill>
        <p:spPr>
          <a:xfrm>
            <a:off x="20" y="227"/>
            <a:ext cx="12191675" cy="6858000"/>
          </a:xfrm>
          <a:prstGeom prst="rect">
            <a:avLst/>
          </a:prstGeom>
        </p:spPr>
      </p:pic>
      <p:grpSp>
        <p:nvGrpSpPr>
          <p:cNvPr id="87" name="Group 58">
            <a:extLst>
              <a:ext uri="{FF2B5EF4-FFF2-40B4-BE49-F238E27FC236}">
                <a16:creationId xmlns:a16="http://schemas.microsoft.com/office/drawing/2014/main" id="{99502C85-D694-4534-81D2-BE2E526122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833747" y="1186483"/>
            <a:ext cx="4510627" cy="4477933"/>
            <a:chOff x="3833747" y="1186483"/>
            <a:chExt cx="4510627" cy="4477933"/>
          </a:xfrm>
        </p:grpSpPr>
        <p:sp>
          <p:nvSpPr>
            <p:cNvPr id="88" name="Rectangle 59">
              <a:extLst>
                <a:ext uri="{FF2B5EF4-FFF2-40B4-BE49-F238E27FC236}">
                  <a16:creationId xmlns:a16="http://schemas.microsoft.com/office/drawing/2014/main" id="{070D54E8-5694-4275-AC73-041D919D5C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37681" y="1186483"/>
              <a:ext cx="4506693" cy="716184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Isosceles Triangle 39">
              <a:extLst>
                <a:ext uri="{FF2B5EF4-FFF2-40B4-BE49-F238E27FC236}">
                  <a16:creationId xmlns:a16="http://schemas.microsoft.com/office/drawing/2014/main" id="{085E5B83-AB95-4571-B7AE-841A0D5F99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61">
              <a:extLst>
                <a:ext uri="{FF2B5EF4-FFF2-40B4-BE49-F238E27FC236}">
                  <a16:creationId xmlns:a16="http://schemas.microsoft.com/office/drawing/2014/main" id="{E63AAECE-705E-4B7A-B758-B9CEB30C1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33747" y="1991156"/>
              <a:ext cx="4510180" cy="3322196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F7E6579B-CF90-4341-A981-F9BC5E010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043" y="2075504"/>
            <a:ext cx="4345588" cy="204272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200"/>
              <a:t>SERVICEEFTERSYN</a:t>
            </a:r>
            <a:br>
              <a:rPr lang="en-US" sz="4200"/>
            </a:br>
            <a:r>
              <a:rPr lang="en-US" sz="4200"/>
              <a:t>- har du husket det hele?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781D785-BA0E-D64E-A4D5-CE44CA8F22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6043" y="4202728"/>
            <a:ext cx="4345588" cy="1026125"/>
          </a:xfrm>
        </p:spPr>
        <p:txBody>
          <a:bodyPr vert="horz" lIns="91440" tIns="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/>
              <a:t>YouTube 3: Fra indholdsskaber til YouTuber</a:t>
            </a:r>
          </a:p>
        </p:txBody>
      </p:sp>
    </p:spTree>
    <p:extLst>
      <p:ext uri="{BB962C8B-B14F-4D97-AF65-F5344CB8AC3E}">
        <p14:creationId xmlns:p14="http://schemas.microsoft.com/office/powerpoint/2010/main" val="1038124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1249FA-92DE-8D41-9198-11C0CB883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HVIS DU VIL VIDE MERE…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41E8475F-A027-BC49-9829-880D17C2A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5849" y="4921601"/>
            <a:ext cx="3188113" cy="1769319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A15A7774-48D1-1545-9596-A4E376C5ED1E}"/>
              </a:ext>
            </a:extLst>
          </p:cNvPr>
          <p:cNvSpPr txBox="1"/>
          <p:nvPr/>
        </p:nvSpPr>
        <p:spPr>
          <a:xfrm>
            <a:off x="6096000" y="1295724"/>
            <a:ext cx="5652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 err="1"/>
              <a:t>https</a:t>
            </a:r>
            <a:r>
              <a:rPr lang="da-DK" sz="2000" dirty="0"/>
              <a:t>://</a:t>
            </a:r>
            <a:r>
              <a:rPr lang="da-DK" sz="2000" dirty="0" err="1"/>
              <a:t>www.linkedin.com</a:t>
            </a:r>
            <a:r>
              <a:rPr lang="da-DK" sz="2000" dirty="0"/>
              <a:t>/in/</a:t>
            </a:r>
            <a:r>
              <a:rPr lang="da-DK" sz="2000" dirty="0" err="1"/>
              <a:t>massimogrillo</a:t>
            </a:r>
            <a:r>
              <a:rPr lang="da-DK" sz="2000" dirty="0"/>
              <a:t>/</a:t>
            </a:r>
          </a:p>
        </p:txBody>
      </p:sp>
      <p:pic>
        <p:nvPicPr>
          <p:cNvPr id="10" name="Billede 9" descr="Et billede, der indeholder tekst, clipart, vektorgrafik&#10;&#10;Automatisk genereret beskrivelse">
            <a:extLst>
              <a:ext uri="{FF2B5EF4-FFF2-40B4-BE49-F238E27FC236}">
                <a16:creationId xmlns:a16="http://schemas.microsoft.com/office/drawing/2014/main" id="{ECD0313A-A144-2F4B-BE29-12149845E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662" y="741610"/>
            <a:ext cx="1508338" cy="1508338"/>
          </a:xfrm>
          <a:prstGeom prst="rect">
            <a:avLst/>
          </a:prstGeom>
        </p:spPr>
      </p:pic>
      <p:pic>
        <p:nvPicPr>
          <p:cNvPr id="12" name="Grafik 11" descr="Åben konvolut med massiv udfyldning">
            <a:extLst>
              <a:ext uri="{FF2B5EF4-FFF2-40B4-BE49-F238E27FC236}">
                <a16:creationId xmlns:a16="http://schemas.microsoft.com/office/drawing/2014/main" id="{12B35EB5-32D2-E545-A398-5CC7B27544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87662" y="2854639"/>
            <a:ext cx="1508338" cy="1508338"/>
          </a:xfrm>
          <a:prstGeom prst="rect">
            <a:avLst/>
          </a:prstGeom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2B1D053C-FDD1-D647-A16E-D05BC68EA5E7}"/>
              </a:ext>
            </a:extLst>
          </p:cNvPr>
          <p:cNvSpPr/>
          <p:nvPr/>
        </p:nvSpPr>
        <p:spPr>
          <a:xfrm>
            <a:off x="6090045" y="3244334"/>
            <a:ext cx="40911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2800" dirty="0" err="1"/>
              <a:t>grillo@formatmedia.dk</a:t>
            </a:r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3220031082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2945</TotalTime>
  <Words>860</Words>
  <Application>Microsoft Office PowerPoint</Application>
  <PresentationFormat>Widescreen</PresentationFormat>
  <Paragraphs>156</Paragraphs>
  <Slides>29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29</vt:i4>
      </vt:variant>
    </vt:vector>
  </HeadingPairs>
  <TitlesOfParts>
    <vt:vector size="35" baseType="lpstr">
      <vt:lpstr>Aharoni</vt:lpstr>
      <vt:lpstr>Arial Rounded MT Bold</vt:lpstr>
      <vt:lpstr>Calibri Light</vt:lpstr>
      <vt:lpstr>Rockwell</vt:lpstr>
      <vt:lpstr>Wingdings</vt:lpstr>
      <vt:lpstr>Atlas</vt:lpstr>
      <vt:lpstr>YouTube kursus </vt:lpstr>
      <vt:lpstr>DAGENS PROGRAM</vt:lpstr>
      <vt:lpstr>DAGENS PROGRAM</vt:lpstr>
      <vt:lpstr>DAGENS PROGRAM</vt:lpstr>
      <vt:lpstr>DAGENS PROGRAM</vt:lpstr>
      <vt:lpstr>TEKNIK –  NEXT LEVEL</vt:lpstr>
      <vt:lpstr>TEKNIK –  NEXT LEVEL </vt:lpstr>
      <vt:lpstr>VEJEN TIL  YOUTUBE-HIMLEN</vt:lpstr>
      <vt:lpstr>VEJEN TIL  YOUTUBE-HIMLEN:  Hvad giver 100 subs</vt:lpstr>
      <vt:lpstr>VEJEN TIL  YOUTUBE-HIMLEN:  Hvad giver 1000 subs</vt:lpstr>
      <vt:lpstr>VEJEN TIL  YOUTUBE-HIMLEN:  Hvad giver 1000 subs</vt:lpstr>
      <vt:lpstr>VEJEN TIL  YOUTUBE-HIMLEN:  Vækst</vt:lpstr>
      <vt:lpstr>VEJEN TIL  YOUTUBE-HIMLEN:  Vækst</vt:lpstr>
      <vt:lpstr>VEJEN TIL  YOUTUBE-HIMLEN:  Vækst</vt:lpstr>
      <vt:lpstr>VEJEN TIL  YOUTUBE-HIMLEN:  Vækst</vt:lpstr>
      <vt:lpstr>VEJEN TIL  YOUTUBE-HIMLEN:</vt:lpstr>
      <vt:lpstr>VEJEN TIL  YOUTUBE-HIMLEN:</vt:lpstr>
      <vt:lpstr>VEJEN TIL  YOUTUBE-HIMLEN:</vt:lpstr>
      <vt:lpstr>VEJEN TIL  YOUTUBE-HIMLEN:</vt:lpstr>
      <vt:lpstr>VEJEN TIL  YOUTUBE-HIMLEN:</vt:lpstr>
      <vt:lpstr>VEJEN TIL  YOUTUBE-HIMLEN:</vt:lpstr>
      <vt:lpstr>VEJEN TIL  YOUTUBE-HIMLEN:</vt:lpstr>
      <vt:lpstr>VEJEN TIL  YOUTUBE-HIMLEN:</vt:lpstr>
      <vt:lpstr>PLANLÆGNING - fra ord til handling</vt:lpstr>
      <vt:lpstr>PLANLÆGNING - fra ord til handling</vt:lpstr>
      <vt:lpstr>PLANLÆGNING - fra ord til handling</vt:lpstr>
      <vt:lpstr>PLANLÆGNING - fra ord til handling</vt:lpstr>
      <vt:lpstr>SERVICEEFTERSYN - har du husket det hele?</vt:lpstr>
      <vt:lpstr>HVIS DU VIL VIDE MERE…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kursus</dc:title>
  <dc:creator>Massimo Grillo</dc:creator>
  <cp:lastModifiedBy>Marie Kristensen</cp:lastModifiedBy>
  <cp:revision>51</cp:revision>
  <dcterms:created xsi:type="dcterms:W3CDTF">2021-08-06T10:21:27Z</dcterms:created>
  <dcterms:modified xsi:type="dcterms:W3CDTF">2021-09-15T10:48:06Z</dcterms:modified>
</cp:coreProperties>
</file>