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6"/>
  </p:notesMasterIdLst>
  <p:sldIdLst>
    <p:sldId id="256" r:id="rId2"/>
    <p:sldId id="293" r:id="rId3"/>
    <p:sldId id="286" r:id="rId4"/>
    <p:sldId id="257" r:id="rId5"/>
    <p:sldId id="288" r:id="rId6"/>
    <p:sldId id="287" r:id="rId7"/>
    <p:sldId id="289" r:id="rId8"/>
    <p:sldId id="277" r:id="rId9"/>
    <p:sldId id="258" r:id="rId10"/>
    <p:sldId id="278" r:id="rId11"/>
    <p:sldId id="259" r:id="rId12"/>
    <p:sldId id="264" r:id="rId13"/>
    <p:sldId id="265" r:id="rId14"/>
    <p:sldId id="266" r:id="rId15"/>
    <p:sldId id="267" r:id="rId16"/>
    <p:sldId id="269" r:id="rId17"/>
    <p:sldId id="268" r:id="rId18"/>
    <p:sldId id="270" r:id="rId19"/>
    <p:sldId id="271" r:id="rId20"/>
    <p:sldId id="272" r:id="rId21"/>
    <p:sldId id="273" r:id="rId22"/>
    <p:sldId id="274" r:id="rId23"/>
    <p:sldId id="292" r:id="rId24"/>
    <p:sldId id="275" r:id="rId25"/>
    <p:sldId id="276" r:id="rId26"/>
    <p:sldId id="279" r:id="rId27"/>
    <p:sldId id="280" r:id="rId28"/>
    <p:sldId id="285" r:id="rId29"/>
    <p:sldId id="261" r:id="rId30"/>
    <p:sldId id="281" r:id="rId31"/>
    <p:sldId id="282" r:id="rId32"/>
    <p:sldId id="283" r:id="rId33"/>
    <p:sldId id="294" r:id="rId34"/>
    <p:sldId id="284" r:id="rId35"/>
  </p:sldIdLst>
  <p:sldSz cx="12192000" cy="6858000"/>
  <p:notesSz cx="6858000" cy="9144000"/>
  <p:defaultTextStyle>
    <a:defPPr>
      <a:defRPr lang="en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753"/>
    <p:restoredTop sz="86385"/>
  </p:normalViewPr>
  <p:slideViewPr>
    <p:cSldViewPr snapToGrid="0" snapToObjects="1">
      <p:cViewPr varScale="1">
        <p:scale>
          <a:sx n="90" d="100"/>
          <a:sy n="90" d="100"/>
        </p:scale>
        <p:origin x="232" y="28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DK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E0AC965-EA4C-E446-A5BB-43DAEDC78A60}" type="datetimeFigureOut">
              <a:rPr lang="en-DK" smtClean="0"/>
              <a:t>07/10/2020</a:t>
            </a:fld>
            <a:endParaRPr lang="en-DK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DK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D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D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95971AF-72E7-3F4E-BEF9-FD2C9404E439}" type="slidenum">
              <a:rPr lang="en-DK" smtClean="0"/>
              <a:t>‹#›</a:t>
            </a:fld>
            <a:endParaRPr lang="en-DK"/>
          </a:p>
        </p:txBody>
      </p:sp>
    </p:spTree>
    <p:extLst>
      <p:ext uri="{BB962C8B-B14F-4D97-AF65-F5344CB8AC3E}">
        <p14:creationId xmlns:p14="http://schemas.microsoft.com/office/powerpoint/2010/main" val="340105802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DK" dirty="0"/>
              <a:t>Det er meget smart man har et domæne der beskriver det man sælger.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95971AF-72E7-3F4E-BEF9-FD2C9404E439}" type="slidenum">
              <a:rPr lang="en-DK" smtClean="0"/>
              <a:t>6</a:t>
            </a:fld>
            <a:endParaRPr lang="en-DK"/>
          </a:p>
        </p:txBody>
      </p:sp>
    </p:spTree>
    <p:extLst>
      <p:ext uri="{BB962C8B-B14F-4D97-AF65-F5344CB8AC3E}">
        <p14:creationId xmlns:p14="http://schemas.microsoft.com/office/powerpoint/2010/main" val="194161334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DK" dirty="0"/>
              <a:t>Domænet er godt </a:t>
            </a:r>
            <a:r>
              <a:rPr lang="en-GB" dirty="0"/>
              <a:t>I</a:t>
            </a:r>
            <a:r>
              <a:rPr lang="en-DK" dirty="0"/>
              <a:t> forhold til SEO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95971AF-72E7-3F4E-BEF9-FD2C9404E439}" type="slidenum">
              <a:rPr lang="en-DK" smtClean="0"/>
              <a:t>7</a:t>
            </a:fld>
            <a:endParaRPr lang="en-DK"/>
          </a:p>
        </p:txBody>
      </p:sp>
    </p:spTree>
    <p:extLst>
      <p:ext uri="{BB962C8B-B14F-4D97-AF65-F5344CB8AC3E}">
        <p14:creationId xmlns:p14="http://schemas.microsoft.com/office/powerpoint/2010/main" val="121995996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DK" dirty="0"/>
              <a:t>Det koster ikke meget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95971AF-72E7-3F4E-BEF9-FD2C9404E439}" type="slidenum">
              <a:rPr lang="en-DK" smtClean="0"/>
              <a:t>8</a:t>
            </a:fld>
            <a:endParaRPr lang="en-DK"/>
          </a:p>
        </p:txBody>
      </p:sp>
    </p:spTree>
    <p:extLst>
      <p:ext uri="{BB962C8B-B14F-4D97-AF65-F5344CB8AC3E}">
        <p14:creationId xmlns:p14="http://schemas.microsoft.com/office/powerpoint/2010/main" val="319084603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DK" dirty="0"/>
              <a:t>Vi skal også have et webhotel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95971AF-72E7-3F4E-BEF9-FD2C9404E439}" type="slidenum">
              <a:rPr lang="en-DK" smtClean="0"/>
              <a:t>9</a:t>
            </a:fld>
            <a:endParaRPr lang="en-DK"/>
          </a:p>
        </p:txBody>
      </p:sp>
    </p:spTree>
    <p:extLst>
      <p:ext uri="{BB962C8B-B14F-4D97-AF65-F5344CB8AC3E}">
        <p14:creationId xmlns:p14="http://schemas.microsoft.com/office/powerpoint/2010/main" val="394553490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DK" dirty="0"/>
              <a:t>Man kan også købe en hel pakke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95971AF-72E7-3F4E-BEF9-FD2C9404E439}" type="slidenum">
              <a:rPr lang="en-DK" smtClean="0"/>
              <a:t>10</a:t>
            </a:fld>
            <a:endParaRPr lang="en-DK"/>
          </a:p>
        </p:txBody>
      </p:sp>
    </p:spTree>
    <p:extLst>
      <p:ext uri="{BB962C8B-B14F-4D97-AF65-F5344CB8AC3E}">
        <p14:creationId xmlns:p14="http://schemas.microsoft.com/office/powerpoint/2010/main" val="112691753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DK" dirty="0"/>
              <a:t>Hvilket behov har du?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95971AF-72E7-3F4E-BEF9-FD2C9404E439}" type="slidenum">
              <a:rPr lang="en-DK" smtClean="0"/>
              <a:t>11</a:t>
            </a:fld>
            <a:endParaRPr lang="en-DK"/>
          </a:p>
        </p:txBody>
      </p:sp>
    </p:spTree>
    <p:extLst>
      <p:ext uri="{BB962C8B-B14F-4D97-AF65-F5344CB8AC3E}">
        <p14:creationId xmlns:p14="http://schemas.microsoft.com/office/powerpoint/2010/main" val="342325792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DK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95971AF-72E7-3F4E-BEF9-FD2C9404E439}" type="slidenum">
              <a:rPr lang="en-DK" smtClean="0"/>
              <a:t>12</a:t>
            </a:fld>
            <a:endParaRPr lang="en-DK"/>
          </a:p>
        </p:txBody>
      </p:sp>
    </p:spTree>
    <p:extLst>
      <p:ext uri="{BB962C8B-B14F-4D97-AF65-F5344CB8AC3E}">
        <p14:creationId xmlns:p14="http://schemas.microsoft.com/office/powerpoint/2010/main" val="308524038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DK" dirty="0"/>
              <a:t>Server plads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95971AF-72E7-3F4E-BEF9-FD2C9404E439}" type="slidenum">
              <a:rPr lang="en-DK" smtClean="0"/>
              <a:t>23</a:t>
            </a:fld>
            <a:endParaRPr lang="en-DK"/>
          </a:p>
        </p:txBody>
      </p:sp>
    </p:spTree>
    <p:extLst>
      <p:ext uri="{BB962C8B-B14F-4D97-AF65-F5344CB8AC3E}">
        <p14:creationId xmlns:p14="http://schemas.microsoft.com/office/powerpoint/2010/main" val="279559594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50519C-CBC0-EC4F-8115-C1097FAA145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DK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0EF4755-CC11-6E43-B2A4-E4C63B42E93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DK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990CA7F-3FBC-B746-BCB4-3B0AD4B910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EEFB62-072A-A843-AAA1-C7BDEA752F85}" type="datetimeFigureOut">
              <a:rPr lang="en-DK" smtClean="0"/>
              <a:t>06/10/2020</a:t>
            </a:fld>
            <a:endParaRPr lang="en-DK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39DB249-FAC3-0044-8002-C6576BE568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DK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6D6897F-7945-AF43-817D-52C288C9A8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90C9B-2DA7-054C-AC22-11570181F289}" type="slidenum">
              <a:rPr lang="en-DK" smtClean="0"/>
              <a:t>‹#›</a:t>
            </a:fld>
            <a:endParaRPr lang="en-DK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122FDA45-47CC-D443-AD52-D8B8915BA143}"/>
              </a:ext>
            </a:extLst>
          </p:cNvPr>
          <p:cNvCxnSpPr/>
          <p:nvPr userDrawn="1"/>
        </p:nvCxnSpPr>
        <p:spPr>
          <a:xfrm>
            <a:off x="314325" y="0"/>
            <a:ext cx="0" cy="68580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424388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ACBF61-6E98-1A47-8AEC-F229228B55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DK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E0BE57E-416C-4747-ADD1-F2448E62714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DK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031A3F4-B739-1A42-8A01-E8AFEB3EE2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EEFB62-072A-A843-AAA1-C7BDEA752F85}" type="datetimeFigureOut">
              <a:rPr lang="en-DK" smtClean="0"/>
              <a:t>06/10/2020</a:t>
            </a:fld>
            <a:endParaRPr lang="en-DK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93C5763-A65A-064B-B6B1-74A8D2913E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DK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7657EBF-4CF4-8540-BA85-FB97B014C0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90C9B-2DA7-054C-AC22-11570181F289}" type="slidenum">
              <a:rPr lang="en-DK" smtClean="0"/>
              <a:t>‹#›</a:t>
            </a:fld>
            <a:endParaRPr lang="en-DK"/>
          </a:p>
        </p:txBody>
      </p:sp>
    </p:spTree>
    <p:extLst>
      <p:ext uri="{BB962C8B-B14F-4D97-AF65-F5344CB8AC3E}">
        <p14:creationId xmlns:p14="http://schemas.microsoft.com/office/powerpoint/2010/main" val="36925240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3520B6-E147-F44C-BCFC-8E80C1BE56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DK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7694C0E-E7CA-A542-99CE-12471148C1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80FEB1-1750-DA41-9868-52100F3475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EEFB62-072A-A843-AAA1-C7BDEA752F85}" type="datetimeFigureOut">
              <a:rPr lang="en-DK" smtClean="0"/>
              <a:t>06/10/2020</a:t>
            </a:fld>
            <a:endParaRPr lang="en-DK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E68AC94-6BA2-FC4C-8975-688B4BB4C4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DK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4FE7E8C-8477-BF4B-9600-1C84FFE74D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90C9B-2DA7-054C-AC22-11570181F289}" type="slidenum">
              <a:rPr lang="en-DK" smtClean="0"/>
              <a:t>‹#›</a:t>
            </a:fld>
            <a:endParaRPr lang="en-DK"/>
          </a:p>
        </p:txBody>
      </p:sp>
    </p:spTree>
    <p:extLst>
      <p:ext uri="{BB962C8B-B14F-4D97-AF65-F5344CB8AC3E}">
        <p14:creationId xmlns:p14="http://schemas.microsoft.com/office/powerpoint/2010/main" val="7825272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6A5AA4-71E7-5942-A175-BF062C5863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DK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5FA3F52-D74F-F643-A901-C4436169EF9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DK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DC95964-6F47-F14B-A5FB-41B7BDDA04B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DK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81C33CD-F0A5-F249-B6CC-3957E3C466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EEFB62-072A-A843-AAA1-C7BDEA752F85}" type="datetimeFigureOut">
              <a:rPr lang="en-DK" smtClean="0"/>
              <a:t>06/10/2020</a:t>
            </a:fld>
            <a:endParaRPr lang="en-DK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8A14E6F-7676-D04C-89EE-4545C23EBC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DK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32A7B61-60EE-0843-9122-B97BF863B2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90C9B-2DA7-054C-AC22-11570181F289}" type="slidenum">
              <a:rPr lang="en-DK" smtClean="0"/>
              <a:t>‹#›</a:t>
            </a:fld>
            <a:endParaRPr lang="en-DK"/>
          </a:p>
        </p:txBody>
      </p:sp>
    </p:spTree>
    <p:extLst>
      <p:ext uri="{BB962C8B-B14F-4D97-AF65-F5344CB8AC3E}">
        <p14:creationId xmlns:p14="http://schemas.microsoft.com/office/powerpoint/2010/main" val="9697007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842664-ED7C-E84F-A410-6095373561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DK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00ADC51-1648-C141-9150-64795DFCC2C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4E47562-A8FC-6F44-A469-BDA3134FA47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DK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89EB5BA-6F4E-284F-A20A-C8227C2D36B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25DF37B-EAE9-944A-8A93-0EA6C4D3241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DK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ADA04DB-CBE5-AB45-BB28-A8F8AF882F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EEFB62-072A-A843-AAA1-C7BDEA752F85}" type="datetimeFigureOut">
              <a:rPr lang="en-DK" smtClean="0"/>
              <a:t>06/10/2020</a:t>
            </a:fld>
            <a:endParaRPr lang="en-DK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A03EB6B-D38D-A34D-8F46-779BE127CB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DK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4DA5600-9BC2-0E43-BD92-A8D430C863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90C9B-2DA7-054C-AC22-11570181F289}" type="slidenum">
              <a:rPr lang="en-DK" smtClean="0"/>
              <a:t>‹#›</a:t>
            </a:fld>
            <a:endParaRPr lang="en-DK"/>
          </a:p>
        </p:txBody>
      </p:sp>
    </p:spTree>
    <p:extLst>
      <p:ext uri="{BB962C8B-B14F-4D97-AF65-F5344CB8AC3E}">
        <p14:creationId xmlns:p14="http://schemas.microsoft.com/office/powerpoint/2010/main" val="16012998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1D3591-4FC4-564C-82E1-572DC0BEF9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DK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38A9E4E-BBEC-FE49-B394-5807A6E083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EEFB62-072A-A843-AAA1-C7BDEA752F85}" type="datetimeFigureOut">
              <a:rPr lang="en-DK" smtClean="0"/>
              <a:t>06/10/2020</a:t>
            </a:fld>
            <a:endParaRPr lang="en-DK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76D883B-2AB8-AD40-8CBA-C761E5E659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DK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7639834-DC9E-F84D-A162-F018851FEA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90C9B-2DA7-054C-AC22-11570181F289}" type="slidenum">
              <a:rPr lang="en-DK" smtClean="0"/>
              <a:t>‹#›</a:t>
            </a:fld>
            <a:endParaRPr lang="en-DK"/>
          </a:p>
        </p:txBody>
      </p:sp>
    </p:spTree>
    <p:extLst>
      <p:ext uri="{BB962C8B-B14F-4D97-AF65-F5344CB8AC3E}">
        <p14:creationId xmlns:p14="http://schemas.microsoft.com/office/powerpoint/2010/main" val="19269477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344E9F3-ED3B-104A-A5DB-48BBFF77A2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EEFB62-072A-A843-AAA1-C7BDEA752F85}" type="datetimeFigureOut">
              <a:rPr lang="en-DK" smtClean="0"/>
              <a:t>06/10/2020</a:t>
            </a:fld>
            <a:endParaRPr lang="en-DK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6350490-1DF9-FF4B-A5E6-100A254F7A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DK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B320562-26DB-2E48-81A8-6774C79C07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90C9B-2DA7-054C-AC22-11570181F289}" type="slidenum">
              <a:rPr lang="en-DK" smtClean="0"/>
              <a:t>‹#›</a:t>
            </a:fld>
            <a:endParaRPr lang="en-DK"/>
          </a:p>
        </p:txBody>
      </p:sp>
    </p:spTree>
    <p:extLst>
      <p:ext uri="{BB962C8B-B14F-4D97-AF65-F5344CB8AC3E}">
        <p14:creationId xmlns:p14="http://schemas.microsoft.com/office/powerpoint/2010/main" val="28730847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764519-7291-3B4A-B8EA-B0456D42A3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DK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1A16D56-0457-B046-B1EE-EBDAAAA6456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DK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D342159-E8C5-C041-ABE2-08ACFBF712A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CAAD369-8977-2F40-8F23-F2465E8A88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EEFB62-072A-A843-AAA1-C7BDEA752F85}" type="datetimeFigureOut">
              <a:rPr lang="en-DK" smtClean="0"/>
              <a:t>06/10/2020</a:t>
            </a:fld>
            <a:endParaRPr lang="en-DK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05E2B67-5E24-6345-B049-2D80E880D6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DK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0ECBA86-2583-7E41-AB90-20001FE82A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90C9B-2DA7-054C-AC22-11570181F289}" type="slidenum">
              <a:rPr lang="en-DK" smtClean="0"/>
              <a:t>‹#›</a:t>
            </a:fld>
            <a:endParaRPr lang="en-DK"/>
          </a:p>
        </p:txBody>
      </p:sp>
    </p:spTree>
    <p:extLst>
      <p:ext uri="{BB962C8B-B14F-4D97-AF65-F5344CB8AC3E}">
        <p14:creationId xmlns:p14="http://schemas.microsoft.com/office/powerpoint/2010/main" val="34219044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8C604F-659E-994E-A308-42769F639A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DK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A789259-4F1D-BA44-A81B-A89315C9E14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DK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9CF2CF3-4DF9-8C43-98DB-467E9D06623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24BE757-F40D-E34F-9AC0-C9D200D390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EEFB62-072A-A843-AAA1-C7BDEA752F85}" type="datetimeFigureOut">
              <a:rPr lang="en-DK" smtClean="0"/>
              <a:t>06/10/2020</a:t>
            </a:fld>
            <a:endParaRPr lang="en-DK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8E4584D-4644-F645-988D-A01D5009BD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DK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E7D5E2F-A158-A741-8B95-72571035AC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90C9B-2DA7-054C-AC22-11570181F289}" type="slidenum">
              <a:rPr lang="en-DK" smtClean="0"/>
              <a:t>‹#›</a:t>
            </a:fld>
            <a:endParaRPr lang="en-DK"/>
          </a:p>
        </p:txBody>
      </p:sp>
    </p:spTree>
    <p:extLst>
      <p:ext uri="{BB962C8B-B14F-4D97-AF65-F5344CB8AC3E}">
        <p14:creationId xmlns:p14="http://schemas.microsoft.com/office/powerpoint/2010/main" val="31355787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25DF73-4FAD-0D45-824B-2EDC5AE346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DK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BC208CF-F50E-004C-B5F1-1BDA73489B7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DK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469B66F-2521-1E46-BADC-F2DB88B7FB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EEFB62-072A-A843-AAA1-C7BDEA752F85}" type="datetimeFigureOut">
              <a:rPr lang="en-DK" smtClean="0"/>
              <a:t>06/10/2020</a:t>
            </a:fld>
            <a:endParaRPr lang="en-DK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9E8D96F-2671-6948-B688-5977668BAA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DK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CADFD9F-988C-A44D-8355-E1567E64D0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90C9B-2DA7-054C-AC22-11570181F289}" type="slidenum">
              <a:rPr lang="en-DK" smtClean="0"/>
              <a:t>‹#›</a:t>
            </a:fld>
            <a:endParaRPr lang="en-DK"/>
          </a:p>
        </p:txBody>
      </p:sp>
    </p:spTree>
    <p:extLst>
      <p:ext uri="{BB962C8B-B14F-4D97-AF65-F5344CB8AC3E}">
        <p14:creationId xmlns:p14="http://schemas.microsoft.com/office/powerpoint/2010/main" val="33027900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6B76CFB-1187-1F47-B0BA-1F7AC270895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DK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A6D585E-EA4A-F94C-A749-14871983315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DK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B780B6A-26A2-5640-953E-888981E8E5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EEFB62-072A-A843-AAA1-C7BDEA752F85}" type="datetimeFigureOut">
              <a:rPr lang="en-DK" smtClean="0"/>
              <a:t>06/10/2020</a:t>
            </a:fld>
            <a:endParaRPr lang="en-DK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4EC793E-3F8A-D449-B67B-AA603142C2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DK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5ECB113-8CB4-E442-9176-8CBDAA0FEC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90C9B-2DA7-054C-AC22-11570181F289}" type="slidenum">
              <a:rPr lang="en-DK" smtClean="0"/>
              <a:t>‹#›</a:t>
            </a:fld>
            <a:endParaRPr lang="en-DK"/>
          </a:p>
        </p:txBody>
      </p:sp>
    </p:spTree>
    <p:extLst>
      <p:ext uri="{BB962C8B-B14F-4D97-AF65-F5344CB8AC3E}">
        <p14:creationId xmlns:p14="http://schemas.microsoft.com/office/powerpoint/2010/main" val="16499417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A6D096F-980B-8A42-B15B-9FD96C9523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DK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A607FB0-05EC-2C4B-883D-6A4EE8D85F2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DK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75B09A5-11EC-724D-A06A-867E941AB22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EEEFB62-072A-A843-AAA1-C7BDEA752F85}" type="datetimeFigureOut">
              <a:rPr lang="en-DK" smtClean="0"/>
              <a:t>07/10/2020</a:t>
            </a:fld>
            <a:endParaRPr lang="en-DK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A07047D-8573-1040-B01F-E569EA51E7B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DK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B15FFDB-8EA1-E94E-AB78-D285D7FB07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A90C9B-2DA7-054C-AC22-11570181F289}" type="slidenum">
              <a:rPr lang="en-DK" smtClean="0"/>
              <a:t>‹#›</a:t>
            </a:fld>
            <a:endParaRPr lang="en-DK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0827F784-7AB1-CA4E-B002-164D04D5E3F6}"/>
              </a:ext>
            </a:extLst>
          </p:cNvPr>
          <p:cNvCxnSpPr/>
          <p:nvPr userDrawn="1"/>
        </p:nvCxnSpPr>
        <p:spPr>
          <a:xfrm>
            <a:off x="314325" y="0"/>
            <a:ext cx="0" cy="68580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854578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retailbooks.dk/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retailacademy.dk/" TargetMode="Externa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kinsta.com/dk/blog/e-handelsplatforme/" TargetMode="Externa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weber.co.za/shop/" TargetMode="Externa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ilovebiko.com/" TargetMode="External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hyperlink" Target="https://ecommerce-platforms.com/da/ecommerce-reviews/the-ultimate-shopify-ecommerce-review" TargetMode="External"/><Relationship Id="rId2" Type="http://schemas.openxmlformats.org/officeDocument/2006/relationships/hyperlink" Target="https://en.shopify.dk/pricing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pn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BA546C-39E4-E749-810C-EBA194984AD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3808413"/>
            <a:ext cx="9144000" cy="2387600"/>
          </a:xfrm>
        </p:spPr>
        <p:txBody>
          <a:bodyPr>
            <a:normAutofit fontScale="90000"/>
          </a:bodyPr>
          <a:lstStyle/>
          <a:p>
            <a:r>
              <a:rPr lang="en-DK" sz="6700" b="1" dirty="0"/>
              <a:t>Få styr på det tekniske i en webshop </a:t>
            </a:r>
            <a:br>
              <a:rPr lang="en-DK" dirty="0"/>
            </a:br>
            <a:r>
              <a:rPr lang="en-DK" sz="4000" b="1" dirty="0"/>
              <a:t>(webshopløsning, hosting, domæne, økonomi)</a:t>
            </a:r>
            <a:br>
              <a:rPr lang="en-DK" sz="4000" b="1" dirty="0"/>
            </a:br>
            <a:r>
              <a:rPr lang="en-DK" sz="4000" b="1" dirty="0"/>
              <a:t> </a:t>
            </a:r>
            <a:br>
              <a:rPr lang="en-DK" sz="4000" b="1" dirty="0"/>
            </a:br>
            <a:r>
              <a:rPr lang="da-DK" sz="4000" b="1" dirty="0"/>
              <a:t>T</a:t>
            </a:r>
            <a:r>
              <a:rPr lang="en-DK" sz="4000" b="1" dirty="0"/>
              <a:t>orsdag d. 8 oktober 2020</a:t>
            </a:r>
            <a:br>
              <a:rPr lang="en-DK" dirty="0"/>
            </a:br>
            <a:br>
              <a:rPr lang="en-DK" dirty="0"/>
            </a:br>
            <a:endParaRPr lang="en-DK" dirty="0"/>
          </a:p>
        </p:txBody>
      </p:sp>
      <p:pic>
        <p:nvPicPr>
          <p:cNvPr id="5" name="Picture 4" descr="A picture containing logo&#10;&#10;Description automatically generated">
            <a:extLst>
              <a:ext uri="{FF2B5EF4-FFF2-40B4-BE49-F238E27FC236}">
                <a16:creationId xmlns:a16="http://schemas.microsoft.com/office/drawing/2014/main" id="{D0352FB1-246C-0548-A06D-07D9F1359D7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5144" y="6324600"/>
            <a:ext cx="1689100" cy="355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315555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F4AD63-9271-8D4C-AFEA-28AD55B67F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DK" dirty="0"/>
              <a:t>Lidt om mig</a:t>
            </a:r>
          </a:p>
        </p:txBody>
      </p:sp>
      <p:pic>
        <p:nvPicPr>
          <p:cNvPr id="5" name="Content Placeholder 4" descr="A person smiling for the camera&#10;&#10;Description automatically generated">
            <a:extLst>
              <a:ext uri="{FF2B5EF4-FFF2-40B4-BE49-F238E27FC236}">
                <a16:creationId xmlns:a16="http://schemas.microsoft.com/office/drawing/2014/main" id="{88EDC734-6611-384F-848E-C9AE54F14E9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4755" r="9188"/>
          <a:stretch/>
        </p:blipFill>
        <p:spPr>
          <a:xfrm>
            <a:off x="7882028" y="1943100"/>
            <a:ext cx="3576548" cy="3436144"/>
          </a:xfr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78DAC40A-3584-7447-979A-D01B8383AFC4}"/>
              </a:ext>
            </a:extLst>
          </p:cNvPr>
          <p:cNvSpPr txBox="1"/>
          <p:nvPr/>
        </p:nvSpPr>
        <p:spPr>
          <a:xfrm>
            <a:off x="733424" y="1414461"/>
            <a:ext cx="5000625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DK" sz="2800" dirty="0"/>
              <a:t>Lektor – Bachelor e-handel Cphbusiness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DK" sz="2800" dirty="0"/>
              <a:t>Speciale </a:t>
            </a:r>
            <a:r>
              <a:rPr lang="en-GB" sz="2800" dirty="0"/>
              <a:t>I</a:t>
            </a:r>
            <a:r>
              <a:rPr lang="en-DK" sz="2800" dirty="0"/>
              <a:t> E-handel og digital markedsføring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DK" sz="2800" dirty="0">
                <a:hlinkClick r:id="rId3"/>
              </a:rPr>
              <a:t>www.retailbooks.dk</a:t>
            </a:r>
            <a:endParaRPr lang="en-DK" sz="28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DK" sz="2800" dirty="0">
                <a:hlinkClick r:id="rId4"/>
              </a:rPr>
              <a:t>www.retailacademy.dk</a:t>
            </a:r>
            <a:endParaRPr lang="en-DK" sz="28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DK" sz="2800" dirty="0"/>
              <a:t>Baggrund </a:t>
            </a:r>
            <a:r>
              <a:rPr lang="en-GB" sz="2800" dirty="0"/>
              <a:t>I</a:t>
            </a:r>
            <a:r>
              <a:rPr lang="en-DK" sz="2800" dirty="0"/>
              <a:t> Salling Group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800" dirty="0"/>
              <a:t>F</a:t>
            </a:r>
            <a:r>
              <a:rPr lang="en-DK" sz="2800" dirty="0"/>
              <a:t>orskningsprojekt Retail Reinvented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DK" sz="2800" dirty="0"/>
              <a:t>Været med </a:t>
            </a:r>
            <a:r>
              <a:rPr lang="en-GB" sz="2800" dirty="0"/>
              <a:t>I</a:t>
            </a:r>
            <a:r>
              <a:rPr lang="en-DK" sz="2800" dirty="0"/>
              <a:t> Styrket Erhverv fra starten </a:t>
            </a:r>
            <a:r>
              <a:rPr lang="en-DK" sz="2800" dirty="0">
                <a:sym typeface="Wingdings" pitchFamily="2" charset="2"/>
              </a:rPr>
              <a:t>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DK" sz="2800" dirty="0">
                <a:sym typeface="Wingdings" pitchFamily="2" charset="2"/>
              </a:rPr>
              <a:t>Bor </a:t>
            </a:r>
            <a:r>
              <a:rPr lang="en-GB" sz="2800" dirty="0">
                <a:sym typeface="Wingdings" pitchFamily="2" charset="2"/>
              </a:rPr>
              <a:t>I</a:t>
            </a:r>
            <a:r>
              <a:rPr lang="en-DK" sz="2800" dirty="0">
                <a:sym typeface="Wingdings" pitchFamily="2" charset="2"/>
              </a:rPr>
              <a:t> Svendborg </a:t>
            </a:r>
            <a:endParaRPr lang="en-DK" sz="2800" dirty="0"/>
          </a:p>
        </p:txBody>
      </p:sp>
    </p:spTree>
    <p:extLst>
      <p:ext uri="{BB962C8B-B14F-4D97-AF65-F5344CB8AC3E}">
        <p14:creationId xmlns:p14="http://schemas.microsoft.com/office/powerpoint/2010/main" val="402142083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81C5E6-8FF5-8B42-A40E-14645DB064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93915" y="2766218"/>
            <a:ext cx="10515600" cy="1325563"/>
          </a:xfrm>
        </p:spPr>
        <p:txBody>
          <a:bodyPr>
            <a:normAutofit/>
          </a:bodyPr>
          <a:lstStyle/>
          <a:p>
            <a:r>
              <a:rPr lang="en-DK" sz="5400" dirty="0"/>
              <a:t>Hvikle erfaringer har I med webshop? </a:t>
            </a:r>
          </a:p>
        </p:txBody>
      </p:sp>
    </p:spTree>
    <p:extLst>
      <p:ext uri="{BB962C8B-B14F-4D97-AF65-F5344CB8AC3E}">
        <p14:creationId xmlns:p14="http://schemas.microsoft.com/office/powerpoint/2010/main" val="273166630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AFA528-BBBE-4F43-937D-C5FC9FAB2C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09688" y="2766218"/>
            <a:ext cx="10515600" cy="1325563"/>
          </a:xfrm>
        </p:spPr>
        <p:txBody>
          <a:bodyPr/>
          <a:lstStyle/>
          <a:p>
            <a:r>
              <a:rPr lang="da-DK" dirty="0"/>
              <a:t>Hvorfor skal butikken have en webshop?</a:t>
            </a:r>
            <a:endParaRPr lang="en-DK" dirty="0"/>
          </a:p>
        </p:txBody>
      </p:sp>
    </p:spTree>
    <p:extLst>
      <p:ext uri="{BB962C8B-B14F-4D97-AF65-F5344CB8AC3E}">
        <p14:creationId xmlns:p14="http://schemas.microsoft.com/office/powerpoint/2010/main" val="86864884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2DC9D1DF-DBB6-AF45-9AFD-73570825CEC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4188" y="1490712"/>
            <a:ext cx="7723624" cy="4351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533022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9E92D602-E5F9-9340-BE5E-78041AD7CE9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6157" y="457722"/>
            <a:ext cx="9034653" cy="57699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998263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EA456AB3-A5DD-174D-A9E4-0ECA8D79092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8985" y="615005"/>
            <a:ext cx="8755336" cy="57985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757174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A7DF10-69EB-2D4E-806E-1A78589F8B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DK"/>
              <a:t>Domæne</a:t>
            </a:r>
          </a:p>
        </p:txBody>
      </p:sp>
      <p:pic>
        <p:nvPicPr>
          <p:cNvPr id="5" name="Content Placeholder 4" descr="Graphical user interface, application&#10;&#10;Description automatically generated">
            <a:extLst>
              <a:ext uri="{FF2B5EF4-FFF2-40B4-BE49-F238E27FC236}">
                <a16:creationId xmlns:a16="http://schemas.microsoft.com/office/drawing/2014/main" id="{EFB3F7C5-0A41-8F49-9A8F-6ACBB9955D8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714858" y="1825625"/>
            <a:ext cx="8762283" cy="4351338"/>
          </a:xfrm>
        </p:spPr>
      </p:pic>
    </p:spTree>
    <p:extLst>
      <p:ext uri="{BB962C8B-B14F-4D97-AF65-F5344CB8AC3E}">
        <p14:creationId xmlns:p14="http://schemas.microsoft.com/office/powerpoint/2010/main" val="191229353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697E0E-61AD-244A-BA1F-75D67253B6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DK"/>
              <a:t>Webhotel</a:t>
            </a:r>
          </a:p>
        </p:txBody>
      </p:sp>
      <p:pic>
        <p:nvPicPr>
          <p:cNvPr id="5" name="Content Placeholder 4" descr="Graphical user interface, application&#10;&#10;Description automatically generated">
            <a:extLst>
              <a:ext uri="{FF2B5EF4-FFF2-40B4-BE49-F238E27FC236}">
                <a16:creationId xmlns:a16="http://schemas.microsoft.com/office/drawing/2014/main" id="{B27C579C-42E1-4B4C-9113-4D326E66121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2595459" y="1825625"/>
            <a:ext cx="7001082" cy="4351338"/>
          </a:xfrm>
        </p:spPr>
      </p:pic>
    </p:spTree>
    <p:extLst>
      <p:ext uri="{BB962C8B-B14F-4D97-AF65-F5344CB8AC3E}">
        <p14:creationId xmlns:p14="http://schemas.microsoft.com/office/powerpoint/2010/main" val="118077069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Graphical user interface, application, email, website&#10;&#10;Description automatically generated">
            <a:extLst>
              <a:ext uri="{FF2B5EF4-FFF2-40B4-BE49-F238E27FC236}">
                <a16:creationId xmlns:a16="http://schemas.microsoft.com/office/drawing/2014/main" id="{533AD07E-A7FE-5646-B48F-A7017F5DF02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936801" y="1825625"/>
            <a:ext cx="10318398" cy="4351338"/>
          </a:xfrm>
        </p:spPr>
      </p:pic>
    </p:spTree>
    <p:extLst>
      <p:ext uri="{BB962C8B-B14F-4D97-AF65-F5344CB8AC3E}">
        <p14:creationId xmlns:p14="http://schemas.microsoft.com/office/powerpoint/2010/main" val="82985302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D979C5-4647-064E-A14A-4B784BD43D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DK"/>
              <a:t>Overvejelser</a:t>
            </a:r>
          </a:p>
        </p:txBody>
      </p:sp>
      <p:pic>
        <p:nvPicPr>
          <p:cNvPr id="5" name="Content Placeholder 4" descr="Graphical user interface, application, website&#10;&#10;Description automatically generated">
            <a:extLst>
              <a:ext uri="{FF2B5EF4-FFF2-40B4-BE49-F238E27FC236}">
                <a16:creationId xmlns:a16="http://schemas.microsoft.com/office/drawing/2014/main" id="{58D12233-5B71-2B4A-882C-AB81615D035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2502567" y="1527025"/>
            <a:ext cx="8908385" cy="4965850"/>
          </a:xfrm>
        </p:spPr>
      </p:pic>
    </p:spTree>
    <p:extLst>
      <p:ext uri="{BB962C8B-B14F-4D97-AF65-F5344CB8AC3E}">
        <p14:creationId xmlns:p14="http://schemas.microsoft.com/office/powerpoint/2010/main" val="235651398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A picture containing icon&#10;&#10;Description automatically generated">
            <a:extLst>
              <a:ext uri="{FF2B5EF4-FFF2-40B4-BE49-F238E27FC236}">
                <a16:creationId xmlns:a16="http://schemas.microsoft.com/office/drawing/2014/main" id="{2F4FD828-57B2-5D43-AA72-10FF7266057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782765" y="1789896"/>
            <a:ext cx="8826500" cy="3822700"/>
          </a:xfr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501F0101-BFA1-3E4C-9700-657F1A4F25E2}"/>
              </a:ext>
            </a:extLst>
          </p:cNvPr>
          <p:cNvSpPr txBox="1"/>
          <p:nvPr/>
        </p:nvSpPr>
        <p:spPr>
          <a:xfrm>
            <a:off x="3871913" y="537518"/>
            <a:ext cx="418627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DK" sz="4000" dirty="0"/>
              <a:t>Lidt teknik og facts </a:t>
            </a:r>
          </a:p>
        </p:txBody>
      </p:sp>
    </p:spTree>
    <p:extLst>
      <p:ext uri="{BB962C8B-B14F-4D97-AF65-F5344CB8AC3E}">
        <p14:creationId xmlns:p14="http://schemas.microsoft.com/office/powerpoint/2010/main" val="278945055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55AE1C-FA51-5D45-9861-3B30E62742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DK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7CD47CC-4460-ED44-B6C9-6CEA9189DAD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i="1" dirty="0" err="1"/>
              <a:t>Eksempler</a:t>
            </a:r>
            <a:r>
              <a:rPr lang="en-GB" i="1" dirty="0"/>
              <a:t> </a:t>
            </a:r>
            <a:r>
              <a:rPr lang="en-GB" i="1" dirty="0" err="1"/>
              <a:t>på</a:t>
            </a:r>
            <a:r>
              <a:rPr lang="en-GB" i="1" dirty="0"/>
              <a:t> Closed Source er: </a:t>
            </a:r>
          </a:p>
          <a:p>
            <a:pPr marL="0" indent="0">
              <a:buNone/>
            </a:pPr>
            <a:r>
              <a:rPr lang="en-GB" i="1" dirty="0"/>
              <a:t>			</a:t>
            </a:r>
            <a:r>
              <a:rPr lang="en-GB" b="1" i="1" dirty="0" err="1"/>
              <a:t>Dynamicweb</a:t>
            </a:r>
            <a:r>
              <a:rPr lang="en-GB" b="1" i="1" dirty="0"/>
              <a:t> </a:t>
            </a:r>
            <a:r>
              <a:rPr lang="en-GB" b="1" i="1" dirty="0" err="1"/>
              <a:t>og</a:t>
            </a:r>
            <a:r>
              <a:rPr lang="en-GB" b="1" i="1" dirty="0"/>
              <a:t> Sitecore</a:t>
            </a:r>
          </a:p>
          <a:p>
            <a:endParaRPr lang="en-GB" i="1" dirty="0"/>
          </a:p>
          <a:p>
            <a:r>
              <a:rPr lang="en-GB" i="1" dirty="0" err="1"/>
              <a:t>Eksempler</a:t>
            </a:r>
            <a:r>
              <a:rPr lang="en-GB" i="1" dirty="0"/>
              <a:t> </a:t>
            </a:r>
            <a:r>
              <a:rPr lang="en-GB" i="1" dirty="0" err="1"/>
              <a:t>på</a:t>
            </a:r>
            <a:r>
              <a:rPr lang="en-GB" i="1" dirty="0"/>
              <a:t> Open Source programmer er: </a:t>
            </a:r>
          </a:p>
          <a:p>
            <a:pPr marL="0" indent="0">
              <a:buNone/>
            </a:pPr>
            <a:r>
              <a:rPr lang="en-GB" i="1" dirty="0"/>
              <a:t>			</a:t>
            </a:r>
          </a:p>
          <a:p>
            <a:pPr marL="0" indent="0">
              <a:buNone/>
            </a:pPr>
            <a:r>
              <a:rPr lang="en-GB" i="1" dirty="0"/>
              <a:t>			</a:t>
            </a:r>
            <a:r>
              <a:rPr lang="en-GB" b="1" i="1" dirty="0"/>
              <a:t>WordPress, Drupal, Joomla, Magento </a:t>
            </a:r>
            <a:r>
              <a:rPr lang="en-GB" b="1" i="1" dirty="0" err="1"/>
              <a:t>og</a:t>
            </a:r>
            <a:r>
              <a:rPr lang="en-GB" b="1" i="1" dirty="0"/>
              <a:t> Umbraco</a:t>
            </a:r>
            <a:endParaRPr lang="en-DK" b="1" dirty="0"/>
          </a:p>
        </p:txBody>
      </p:sp>
    </p:spTree>
    <p:extLst>
      <p:ext uri="{BB962C8B-B14F-4D97-AF65-F5344CB8AC3E}">
        <p14:creationId xmlns:p14="http://schemas.microsoft.com/office/powerpoint/2010/main" val="64322487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03C41D-4709-3D48-B742-5E8E63C96E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DK"/>
          </a:p>
        </p:txBody>
      </p:sp>
      <p:pic>
        <p:nvPicPr>
          <p:cNvPr id="5" name="Content Placeholder 4" descr="A picture containing shape&#10;&#10;Description automatically generated">
            <a:extLst>
              <a:ext uri="{FF2B5EF4-FFF2-40B4-BE49-F238E27FC236}">
                <a16:creationId xmlns:a16="http://schemas.microsoft.com/office/drawing/2014/main" id="{FB50DD5C-D91F-654C-9B5C-65D0A5FC544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328738" y="1327150"/>
            <a:ext cx="9283700" cy="4203700"/>
          </a:xfr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D5384B92-55CD-EC44-A154-24D5D7F17B24}"/>
              </a:ext>
            </a:extLst>
          </p:cNvPr>
          <p:cNvSpPr txBox="1"/>
          <p:nvPr/>
        </p:nvSpPr>
        <p:spPr>
          <a:xfrm>
            <a:off x="1328738" y="6415088"/>
            <a:ext cx="34791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C</a:t>
            </a:r>
            <a:r>
              <a:rPr lang="en-DK" dirty="0"/>
              <a:t>MS: Content management system</a:t>
            </a:r>
          </a:p>
        </p:txBody>
      </p:sp>
    </p:spTree>
    <p:extLst>
      <p:ext uri="{BB962C8B-B14F-4D97-AF65-F5344CB8AC3E}">
        <p14:creationId xmlns:p14="http://schemas.microsoft.com/office/powerpoint/2010/main" val="249883387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FBBFFF8-7604-B349-BAC2-9CAF6FDFA06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da-DK" dirty="0"/>
              <a:t>Mest populære CMS med en markedsandel på 58,4 %.</a:t>
            </a:r>
          </a:p>
          <a:p>
            <a:pPr marL="0" indent="0">
              <a:buNone/>
            </a:pPr>
            <a:endParaRPr lang="da-DK" dirty="0"/>
          </a:p>
          <a:p>
            <a:r>
              <a:rPr lang="da-DK" dirty="0"/>
              <a:t>Med </a:t>
            </a:r>
            <a:r>
              <a:rPr lang="da-DK" dirty="0" err="1"/>
              <a:t>WordPress</a:t>
            </a:r>
            <a:r>
              <a:rPr lang="da-DK" dirty="0"/>
              <a:t> er det muligt at udbygge siden ved hjælp af plugins, så hjemmesiden får præcis de funktioner, du har behov for.</a:t>
            </a:r>
          </a:p>
          <a:p>
            <a:endParaRPr lang="da-DK" dirty="0"/>
          </a:p>
          <a:p>
            <a:r>
              <a:rPr lang="da-DK" dirty="0"/>
              <a:t>Platformen henvender sig især til små og mellemstore virksomheder, som ønsker et flot resultat inden for en overskuelig tidshorisont samt en side, der er nem at holde ved lige.</a:t>
            </a:r>
          </a:p>
          <a:p>
            <a:endParaRPr lang="en-DK" dirty="0"/>
          </a:p>
        </p:txBody>
      </p:sp>
      <p:pic>
        <p:nvPicPr>
          <p:cNvPr id="9" name="Picture 8" descr="Logo, company name&#10;&#10;Description automatically generated">
            <a:extLst>
              <a:ext uri="{FF2B5EF4-FFF2-40B4-BE49-F238E27FC236}">
                <a16:creationId xmlns:a16="http://schemas.microsoft.com/office/drawing/2014/main" id="{194FCBFC-8D4C-BA40-A2F0-E77CEB813F3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49700" y="230188"/>
            <a:ext cx="4292600" cy="1320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869605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0A5891-A5BB-8944-AD16-D71AFE95D2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DK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E738820-8688-9845-9B17-ACF180F152A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 err="1"/>
              <a:t>Joomla</a:t>
            </a:r>
            <a:r>
              <a:rPr lang="da-DK" dirty="0"/>
              <a:t> er det 2. mest anvendte system efter </a:t>
            </a:r>
            <a:r>
              <a:rPr lang="da-DK" dirty="0" err="1"/>
              <a:t>WordPress</a:t>
            </a:r>
            <a:r>
              <a:rPr lang="da-DK" dirty="0"/>
              <a:t> med en markedsandel på 7,2 %.</a:t>
            </a:r>
          </a:p>
          <a:p>
            <a:r>
              <a:rPr lang="da-DK" dirty="0"/>
              <a:t>Teknisk er </a:t>
            </a:r>
            <a:r>
              <a:rPr lang="da-DK" dirty="0" err="1"/>
              <a:t>Joomla</a:t>
            </a:r>
            <a:r>
              <a:rPr lang="da-DK" dirty="0"/>
              <a:t> en ’mellemting’ mellem </a:t>
            </a:r>
            <a:r>
              <a:rPr lang="da-DK" dirty="0" err="1"/>
              <a:t>WordPress</a:t>
            </a:r>
            <a:r>
              <a:rPr lang="da-DK" dirty="0"/>
              <a:t> og </a:t>
            </a:r>
            <a:r>
              <a:rPr lang="da-DK" dirty="0" err="1"/>
              <a:t>Drupal</a:t>
            </a:r>
            <a:r>
              <a:rPr lang="da-DK" dirty="0"/>
              <a:t>. Det kræver ikke helt så meget teknisk erfaring som </a:t>
            </a:r>
            <a:r>
              <a:rPr lang="da-DK" dirty="0" err="1"/>
              <a:t>Drupal</a:t>
            </a:r>
            <a:r>
              <a:rPr lang="da-DK" dirty="0"/>
              <a:t>, men er mere komplekst end </a:t>
            </a:r>
            <a:r>
              <a:rPr lang="da-DK" dirty="0" err="1"/>
              <a:t>WordPress</a:t>
            </a:r>
            <a:r>
              <a:rPr lang="da-DK" dirty="0"/>
              <a:t>.</a:t>
            </a:r>
          </a:p>
          <a:p>
            <a:r>
              <a:rPr lang="da-DK" dirty="0"/>
              <a:t>Platformen kan både bruges til almindelige og indholdstunge hjemmesider og er særligt godt til sociale netværk og større webshops. Hvis man aldrig har arbejdet i programmet før, kræver det tid og tålmodighed at komme i gang.</a:t>
            </a:r>
          </a:p>
          <a:p>
            <a:pPr marL="0" indent="0">
              <a:buNone/>
            </a:pPr>
            <a:endParaRPr lang="en-DK" dirty="0"/>
          </a:p>
        </p:txBody>
      </p:sp>
      <p:pic>
        <p:nvPicPr>
          <p:cNvPr id="5" name="Picture 4" descr="A picture containing logo&#10;&#10;Description automatically generated">
            <a:extLst>
              <a:ext uri="{FF2B5EF4-FFF2-40B4-BE49-F238E27FC236}">
                <a16:creationId xmlns:a16="http://schemas.microsoft.com/office/drawing/2014/main" id="{0B10E5B2-6563-5A44-9BC6-033CA4441C1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70350" y="94457"/>
            <a:ext cx="4051300" cy="1663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246779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EC70E2-549F-0C47-8676-989B9D2D30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DK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EE8CB3F-3394-E548-A003-78DEFBB3884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235993"/>
            <a:ext cx="10515600" cy="4351338"/>
          </a:xfrm>
        </p:spPr>
        <p:txBody>
          <a:bodyPr/>
          <a:lstStyle/>
          <a:p>
            <a:r>
              <a:rPr lang="da-DK" dirty="0"/>
              <a:t>Med en markedsandel på 4,8 % er </a:t>
            </a:r>
            <a:r>
              <a:rPr lang="da-DK" dirty="0" err="1"/>
              <a:t>Drupal</a:t>
            </a:r>
            <a:r>
              <a:rPr lang="da-DK" dirty="0"/>
              <a:t> det 3. mest brugte CMS.</a:t>
            </a:r>
          </a:p>
          <a:p>
            <a:r>
              <a:rPr lang="da-DK" dirty="0" err="1"/>
              <a:t>Drupal</a:t>
            </a:r>
            <a:r>
              <a:rPr lang="da-DK" dirty="0"/>
              <a:t> er blandt de stærkeste Open Source CMS. Det betyder samtidig, at systemet er langt mere avanceret og teknisk, sammenlignet med f.eks. </a:t>
            </a:r>
            <a:r>
              <a:rPr lang="da-DK" dirty="0" err="1"/>
              <a:t>WordPress</a:t>
            </a:r>
            <a:r>
              <a:rPr lang="da-DK" dirty="0"/>
              <a:t> og </a:t>
            </a:r>
            <a:r>
              <a:rPr lang="da-DK" dirty="0" err="1"/>
              <a:t>Joomla</a:t>
            </a:r>
            <a:r>
              <a:rPr lang="da-DK" dirty="0"/>
              <a:t>.</a:t>
            </a:r>
          </a:p>
          <a:p>
            <a:r>
              <a:rPr lang="da-DK" dirty="0" err="1"/>
              <a:t>Drupal</a:t>
            </a:r>
            <a:r>
              <a:rPr lang="da-DK" dirty="0"/>
              <a:t> henvender sig mest til erfarne webudviklere og er derfor ikke det oplagte valg for nybegyndere.</a:t>
            </a:r>
          </a:p>
          <a:p>
            <a:endParaRPr lang="en-DK" dirty="0"/>
          </a:p>
        </p:txBody>
      </p:sp>
      <p:pic>
        <p:nvPicPr>
          <p:cNvPr id="5" name="Picture 4" descr="Logo, company name&#10;&#10;Description automatically generated">
            <a:extLst>
              <a:ext uri="{FF2B5EF4-FFF2-40B4-BE49-F238E27FC236}">
                <a16:creationId xmlns:a16="http://schemas.microsoft.com/office/drawing/2014/main" id="{E1E5180A-30DD-2343-87FE-BAD368751EE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67138" y="132556"/>
            <a:ext cx="4343400" cy="1790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948344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392D145-FC26-AC45-AA08-09FBB191162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 err="1"/>
              <a:t>Magento</a:t>
            </a:r>
            <a:r>
              <a:rPr lang="da-DK" dirty="0"/>
              <a:t> er et CMS bygget til </a:t>
            </a:r>
            <a:r>
              <a:rPr lang="da-DK" dirty="0" err="1"/>
              <a:t>e-commerce</a:t>
            </a:r>
            <a:r>
              <a:rPr lang="da-DK" dirty="0"/>
              <a:t> og står i dag som en af verdens største e-handelsplatforme.</a:t>
            </a:r>
          </a:p>
          <a:p>
            <a:r>
              <a:rPr lang="da-DK" dirty="0"/>
              <a:t>Systemet er tilgængeligt i to varianter, en simpel og gratis platform og en betalt udgave, hvor support og træning er inkluderet.</a:t>
            </a:r>
          </a:p>
          <a:p>
            <a:r>
              <a:rPr lang="da-DK" dirty="0"/>
              <a:t>Når en </a:t>
            </a:r>
            <a:r>
              <a:rPr lang="da-DK" dirty="0" err="1"/>
              <a:t>Magento</a:t>
            </a:r>
            <a:r>
              <a:rPr lang="da-DK" dirty="0"/>
              <a:t> side skal udvikles, kan det både gøres gennem gratis og betalte udvidelser. Der er altså noget for alle. Indlæringsperioden for </a:t>
            </a:r>
            <a:r>
              <a:rPr lang="da-DK" dirty="0" err="1"/>
              <a:t>Magento</a:t>
            </a:r>
            <a:r>
              <a:rPr lang="da-DK" dirty="0"/>
              <a:t> er længere end for andre systemer, og det kræver mere kendskab til kodning og IT end f.eks. </a:t>
            </a:r>
            <a:r>
              <a:rPr lang="da-DK" dirty="0" err="1"/>
              <a:t>WooCommerce</a:t>
            </a:r>
            <a:r>
              <a:rPr lang="da-DK" dirty="0"/>
              <a:t>, der er </a:t>
            </a:r>
            <a:r>
              <a:rPr lang="da-DK" dirty="0" err="1"/>
              <a:t>WordPress</a:t>
            </a:r>
            <a:r>
              <a:rPr lang="da-DK" dirty="0"/>
              <a:t>’ webshop-løsning</a:t>
            </a:r>
          </a:p>
          <a:p>
            <a:endParaRPr lang="en-DK" dirty="0"/>
          </a:p>
        </p:txBody>
      </p:sp>
      <p:pic>
        <p:nvPicPr>
          <p:cNvPr id="5" name="Picture 4" descr="A picture containing drawing&#10;&#10;Description automatically generated">
            <a:extLst>
              <a:ext uri="{FF2B5EF4-FFF2-40B4-BE49-F238E27FC236}">
                <a16:creationId xmlns:a16="http://schemas.microsoft.com/office/drawing/2014/main" id="{7CD0DB53-D231-DA43-AB18-C70427DB574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97313" y="158750"/>
            <a:ext cx="4025900" cy="1435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333904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217D09-BCEB-B34C-B541-6F56E4F6F4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DK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CBA366C-082F-C34A-BEE1-3D5F64013CA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Med </a:t>
            </a:r>
            <a:r>
              <a:rPr lang="da-DK" dirty="0" err="1"/>
              <a:t>Umbraco</a:t>
            </a:r>
            <a:r>
              <a:rPr lang="da-DK" dirty="0"/>
              <a:t> får du et brugervenligt system, der er forholdsvis let at lære, hvis du har flair for programmet.</a:t>
            </a:r>
          </a:p>
          <a:p>
            <a:r>
              <a:rPr lang="da-DK" dirty="0"/>
              <a:t>Systemet kræver dog flere udviklingstimer og en større forståelse for HTML sammenlignet med </a:t>
            </a:r>
            <a:r>
              <a:rPr lang="da-DK" dirty="0" err="1"/>
              <a:t>WordPress</a:t>
            </a:r>
            <a:r>
              <a:rPr lang="da-DK" dirty="0"/>
              <a:t>. Men det giver også gode muligheder for, at du kan tilpasse systemet til netop dine behov.</a:t>
            </a:r>
          </a:p>
          <a:p>
            <a:r>
              <a:rPr lang="da-DK" dirty="0" err="1"/>
              <a:t>Umbraco</a:t>
            </a:r>
            <a:r>
              <a:rPr lang="da-DK" dirty="0"/>
              <a:t> egner sig godt til hjemmesider som f.eks. intranet og ekstranet samt til sider med mange administratorer.</a:t>
            </a:r>
          </a:p>
          <a:p>
            <a:endParaRPr lang="en-DK" dirty="0"/>
          </a:p>
        </p:txBody>
      </p:sp>
      <p:pic>
        <p:nvPicPr>
          <p:cNvPr id="5" name="Picture 4" descr="A picture containing logo&#10;&#10;Description automatically generated">
            <a:extLst>
              <a:ext uri="{FF2B5EF4-FFF2-40B4-BE49-F238E27FC236}">
                <a16:creationId xmlns:a16="http://schemas.microsoft.com/office/drawing/2014/main" id="{09933D72-957B-1F4A-87E6-4752E99751F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51300" y="365125"/>
            <a:ext cx="4089400" cy="1320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163601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6" descr="A picture containing chart&#10;&#10;Description automatically generated">
            <a:extLst>
              <a:ext uri="{FF2B5EF4-FFF2-40B4-BE49-F238E27FC236}">
                <a16:creationId xmlns:a16="http://schemas.microsoft.com/office/drawing/2014/main" id="{D06017FF-0F8B-D44A-904F-7BE157929FD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30134" y="1622591"/>
            <a:ext cx="10423666" cy="4120984"/>
          </a:xfrm>
        </p:spPr>
      </p:pic>
      <p:pic>
        <p:nvPicPr>
          <p:cNvPr id="5" name="Picture 4" descr="Logo&#10;&#10;Description automatically generated">
            <a:extLst>
              <a:ext uri="{FF2B5EF4-FFF2-40B4-BE49-F238E27FC236}">
                <a16:creationId xmlns:a16="http://schemas.microsoft.com/office/drawing/2014/main" id="{F96A5F7F-4885-6142-958A-29FB927FE25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97363" y="638174"/>
            <a:ext cx="3111500" cy="673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446181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6" descr="Graphical user interface, text, application, email&#10;&#10;Description automatically generated">
            <a:extLst>
              <a:ext uri="{FF2B5EF4-FFF2-40B4-BE49-F238E27FC236}">
                <a16:creationId xmlns:a16="http://schemas.microsoft.com/office/drawing/2014/main" id="{3A1F32D8-FF11-EE46-877E-D0419035A01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240672" y="1754187"/>
            <a:ext cx="4281405" cy="4351338"/>
          </a:xfrm>
        </p:spPr>
      </p:pic>
      <p:pic>
        <p:nvPicPr>
          <p:cNvPr id="5" name="Picture 4" descr="A picture containing drawing&#10;&#10;Description automatically generated">
            <a:extLst>
              <a:ext uri="{FF2B5EF4-FFF2-40B4-BE49-F238E27FC236}">
                <a16:creationId xmlns:a16="http://schemas.microsoft.com/office/drawing/2014/main" id="{8EBC8369-8035-4A49-80A7-8EFC8B131D8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03750" y="634206"/>
            <a:ext cx="2984500" cy="787400"/>
          </a:xfrm>
          <a:prstGeom prst="rect">
            <a:avLst/>
          </a:prstGeom>
        </p:spPr>
      </p:pic>
      <p:pic>
        <p:nvPicPr>
          <p:cNvPr id="9" name="Picture 8" descr="Graphical user interface, text&#10;&#10;Description automatically generated">
            <a:extLst>
              <a:ext uri="{FF2B5EF4-FFF2-40B4-BE49-F238E27FC236}">
                <a16:creationId xmlns:a16="http://schemas.microsoft.com/office/drawing/2014/main" id="{F0C413E7-7D53-654E-87C7-9AC881B408F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6000" y="2630488"/>
            <a:ext cx="5753960" cy="23415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285719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ED20F6-656F-E248-977B-74A6815401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DK" dirty="0"/>
              <a:t>Hvad skal man vælge?</a:t>
            </a:r>
          </a:p>
        </p:txBody>
      </p:sp>
      <p:pic>
        <p:nvPicPr>
          <p:cNvPr id="9" name="Content Placeholder 8" descr="Text&#10;&#10;Description automatically generated">
            <a:extLst>
              <a:ext uri="{FF2B5EF4-FFF2-40B4-BE49-F238E27FC236}">
                <a16:creationId xmlns:a16="http://schemas.microsoft.com/office/drawing/2014/main" id="{4E84EAE0-689F-8043-BBAC-D9BF0E1E1AB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00124" y="2245963"/>
            <a:ext cx="4821237" cy="2226818"/>
          </a:xfrm>
        </p:spPr>
      </p:pic>
      <p:pic>
        <p:nvPicPr>
          <p:cNvPr id="5" name="Picture 4" descr="A picture containing diagram&#10;&#10;Description automatically generated">
            <a:extLst>
              <a:ext uri="{FF2B5EF4-FFF2-40B4-BE49-F238E27FC236}">
                <a16:creationId xmlns:a16="http://schemas.microsoft.com/office/drawing/2014/main" id="{DEA7EAAC-4FB6-2C47-8D27-801A44FAD50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81737" y="2455863"/>
            <a:ext cx="2857500" cy="3721100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F6A52F39-C80D-5946-9C76-BCE420414C1F}"/>
              </a:ext>
            </a:extLst>
          </p:cNvPr>
          <p:cNvSpPr txBox="1"/>
          <p:nvPr/>
        </p:nvSpPr>
        <p:spPr>
          <a:xfrm>
            <a:off x="1857375" y="6257925"/>
            <a:ext cx="48133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>
                <a:hlinkClick r:id="rId4"/>
              </a:rPr>
              <a:t>https://kinsta.com/dk/blog/e-handelsplatforme/</a:t>
            </a:r>
            <a:r>
              <a:rPr lang="en-GB" dirty="0"/>
              <a:t> </a:t>
            </a:r>
            <a:endParaRPr lang="en-DK" dirty="0"/>
          </a:p>
        </p:txBody>
      </p:sp>
    </p:spTree>
    <p:extLst>
      <p:ext uri="{BB962C8B-B14F-4D97-AF65-F5344CB8AC3E}">
        <p14:creationId xmlns:p14="http://schemas.microsoft.com/office/powerpoint/2010/main" val="195617303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Logo&#10;&#10;Description automatically generated">
            <a:extLst>
              <a:ext uri="{FF2B5EF4-FFF2-40B4-BE49-F238E27FC236}">
                <a16:creationId xmlns:a16="http://schemas.microsoft.com/office/drawing/2014/main" id="{5B3A00EE-4B0B-9546-96D0-EA681C32F9F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2266950" y="166976"/>
            <a:ext cx="7658100" cy="1816100"/>
          </a:xfr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5251C590-9F47-194E-9039-6401BA7CB2B7}"/>
              </a:ext>
            </a:extLst>
          </p:cNvPr>
          <p:cNvSpPr txBox="1"/>
          <p:nvPr/>
        </p:nvSpPr>
        <p:spPr>
          <a:xfrm>
            <a:off x="5800725" y="1690688"/>
            <a:ext cx="346242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DK" sz="3200" dirty="0"/>
              <a:t>Plugin til wordpress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BE8E6BB-C424-1A41-BC5E-9454CFC65A0F}"/>
              </a:ext>
            </a:extLst>
          </p:cNvPr>
          <p:cNvSpPr txBox="1"/>
          <p:nvPr/>
        </p:nvSpPr>
        <p:spPr>
          <a:xfrm>
            <a:off x="3028864" y="2443707"/>
            <a:ext cx="6686550" cy="369331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DK" b="1" dirty="0"/>
              <a:t>Fordele: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DK" dirty="0"/>
              <a:t>Plugin baseret- der udvikles hele tiden nye plugins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DK" dirty="0"/>
              <a:t>Stor brugerbase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DK" dirty="0"/>
              <a:t>Gratis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B</a:t>
            </a:r>
            <a:r>
              <a:rPr lang="en-DK" dirty="0"/>
              <a:t>rugervenlig- selv for nybegynder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DK" dirty="0"/>
              <a:t>SEO venlig</a:t>
            </a:r>
          </a:p>
          <a:p>
            <a:endParaRPr lang="en-DK" dirty="0"/>
          </a:p>
          <a:p>
            <a:r>
              <a:rPr lang="en-DK" b="1" dirty="0"/>
              <a:t>Ulemper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 err="1"/>
              <a:t>Ulemperne</a:t>
            </a:r>
            <a:r>
              <a:rPr lang="en-GB" dirty="0"/>
              <a:t> </a:t>
            </a:r>
            <a:r>
              <a:rPr lang="en-GB" dirty="0" err="1"/>
              <a:t>ved</a:t>
            </a:r>
            <a:r>
              <a:rPr lang="en-GB" dirty="0"/>
              <a:t> WooCommerce er </a:t>
            </a:r>
            <a:r>
              <a:rPr lang="en-GB" dirty="0" err="1"/>
              <a:t>ulemperne</a:t>
            </a:r>
            <a:r>
              <a:rPr lang="en-GB" dirty="0"/>
              <a:t> </a:t>
            </a:r>
            <a:r>
              <a:rPr lang="en-GB" dirty="0" err="1"/>
              <a:t>ved</a:t>
            </a:r>
            <a:r>
              <a:rPr lang="en-GB" dirty="0"/>
              <a:t> WordPress.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Du </a:t>
            </a:r>
            <a:r>
              <a:rPr lang="en-GB" dirty="0" err="1"/>
              <a:t>skal</a:t>
            </a:r>
            <a:r>
              <a:rPr lang="en-GB" dirty="0"/>
              <a:t> </a:t>
            </a:r>
            <a:r>
              <a:rPr lang="en-GB" dirty="0" err="1"/>
              <a:t>finde</a:t>
            </a:r>
            <a:r>
              <a:rPr lang="en-GB" dirty="0"/>
              <a:t> den </a:t>
            </a:r>
            <a:r>
              <a:rPr lang="en-GB" dirty="0" err="1"/>
              <a:t>rigtige</a:t>
            </a:r>
            <a:r>
              <a:rPr lang="en-GB" dirty="0"/>
              <a:t> </a:t>
            </a:r>
            <a:r>
              <a:rPr lang="en-GB" dirty="0" err="1"/>
              <a:t>hostingudbyder</a:t>
            </a:r>
            <a:r>
              <a:rPr lang="en-GB" dirty="0"/>
              <a:t> der er </a:t>
            </a:r>
            <a:r>
              <a:rPr lang="en-GB" dirty="0" err="1"/>
              <a:t>ansvarlig</a:t>
            </a:r>
            <a:r>
              <a:rPr lang="en-GB" dirty="0"/>
              <a:t> for </a:t>
            </a:r>
            <a:r>
              <a:rPr lang="en-GB" dirty="0" err="1"/>
              <a:t>dit</a:t>
            </a:r>
            <a:r>
              <a:rPr lang="en-GB" dirty="0"/>
              <a:t> </a:t>
            </a:r>
            <a:r>
              <a:rPr lang="en-GB" dirty="0" err="1"/>
              <a:t>websteds</a:t>
            </a:r>
            <a:r>
              <a:rPr lang="en-GB" dirty="0"/>
              <a:t> </a:t>
            </a:r>
            <a:r>
              <a:rPr lang="en-GB" dirty="0" err="1"/>
              <a:t>sikkerhed</a:t>
            </a:r>
            <a:r>
              <a:rPr lang="en-GB" dirty="0"/>
              <a:t> </a:t>
            </a:r>
            <a:r>
              <a:rPr lang="en-GB" dirty="0" err="1"/>
              <a:t>og</a:t>
            </a:r>
            <a:r>
              <a:rPr lang="en-GB" dirty="0"/>
              <a:t> </a:t>
            </a:r>
            <a:r>
              <a:rPr lang="en-GB" dirty="0" err="1"/>
              <a:t>kundens</a:t>
            </a:r>
            <a:r>
              <a:rPr lang="en-GB" dirty="0"/>
              <a:t> data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Kan </a:t>
            </a:r>
            <a:r>
              <a:rPr lang="en-GB" dirty="0" err="1"/>
              <a:t>være</a:t>
            </a:r>
            <a:r>
              <a:rPr lang="en-GB" dirty="0"/>
              <a:t> </a:t>
            </a:r>
            <a:r>
              <a:rPr lang="en-GB" dirty="0" err="1"/>
              <a:t>begrænset</a:t>
            </a:r>
            <a:r>
              <a:rPr lang="en-GB" dirty="0"/>
              <a:t> </a:t>
            </a:r>
            <a:r>
              <a:rPr lang="en-GB" dirty="0" err="1"/>
              <a:t>trafik</a:t>
            </a:r>
            <a:r>
              <a:rPr lang="en-GB" dirty="0"/>
              <a:t> </a:t>
            </a:r>
            <a:r>
              <a:rPr lang="en-GB" dirty="0" err="1"/>
              <a:t>jf</a:t>
            </a:r>
            <a:r>
              <a:rPr lang="en-GB" dirty="0"/>
              <a:t>. </a:t>
            </a:r>
            <a:r>
              <a:rPr lang="en-GB" dirty="0" err="1"/>
              <a:t>Valg</a:t>
            </a:r>
            <a:r>
              <a:rPr lang="en-GB" dirty="0"/>
              <a:t> </a:t>
            </a:r>
            <a:r>
              <a:rPr lang="en-GB" dirty="0" err="1"/>
              <a:t>af</a:t>
            </a:r>
            <a:r>
              <a:rPr lang="en-GB" dirty="0"/>
              <a:t> server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Det </a:t>
            </a:r>
            <a:r>
              <a:rPr lang="en-GB" dirty="0" err="1"/>
              <a:t>tager</a:t>
            </a:r>
            <a:r>
              <a:rPr lang="en-GB" dirty="0"/>
              <a:t> </a:t>
            </a:r>
            <a:r>
              <a:rPr lang="en-GB" dirty="0" err="1"/>
              <a:t>tid</a:t>
            </a:r>
            <a:r>
              <a:rPr lang="en-GB" dirty="0"/>
              <a:t>!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C5CE262-060C-4641-AEDF-3CF0BD727C7C}"/>
              </a:ext>
            </a:extLst>
          </p:cNvPr>
          <p:cNvSpPr txBox="1"/>
          <p:nvPr/>
        </p:nvSpPr>
        <p:spPr>
          <a:xfrm>
            <a:off x="871538" y="6386513"/>
            <a:ext cx="42375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E</a:t>
            </a:r>
            <a:r>
              <a:rPr lang="en-DK" dirty="0"/>
              <a:t>ksempel: </a:t>
            </a:r>
            <a:r>
              <a:rPr lang="en-GB" dirty="0">
                <a:hlinkClick r:id="rId4"/>
              </a:rPr>
              <a:t>https://www.weber.co.za/shop/</a:t>
            </a:r>
            <a:r>
              <a:rPr lang="en-GB" dirty="0"/>
              <a:t> </a:t>
            </a:r>
            <a:endParaRPr lang="en-DK" dirty="0"/>
          </a:p>
        </p:txBody>
      </p:sp>
    </p:spTree>
    <p:extLst>
      <p:ext uri="{BB962C8B-B14F-4D97-AF65-F5344CB8AC3E}">
        <p14:creationId xmlns:p14="http://schemas.microsoft.com/office/powerpoint/2010/main" val="157651937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close up of a sign&#10;&#10;Description automatically generated">
            <a:extLst>
              <a:ext uri="{FF2B5EF4-FFF2-40B4-BE49-F238E27FC236}">
                <a16:creationId xmlns:a16="http://schemas.microsoft.com/office/drawing/2014/main" id="{5BA09621-DB29-9447-9F30-11D0A8359E3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81224" y="496093"/>
            <a:ext cx="3229552" cy="1063625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54586C14-E519-7C4A-8842-4297A41C1B7A}"/>
              </a:ext>
            </a:extLst>
          </p:cNvPr>
          <p:cNvSpPr txBox="1"/>
          <p:nvPr/>
        </p:nvSpPr>
        <p:spPr>
          <a:xfrm>
            <a:off x="2593105" y="2300288"/>
            <a:ext cx="7336708" cy="2862322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DK" b="1" dirty="0"/>
              <a:t>Fordele: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DK" dirty="0"/>
              <a:t>Hurtig oprettelse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DK" dirty="0"/>
              <a:t>Meget brugervenlig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G</a:t>
            </a:r>
            <a:r>
              <a:rPr lang="en-DK" dirty="0"/>
              <a:t>od integration</a:t>
            </a:r>
          </a:p>
          <a:p>
            <a:endParaRPr lang="en-DK" dirty="0"/>
          </a:p>
          <a:p>
            <a:r>
              <a:rPr lang="en-DK" b="1" dirty="0"/>
              <a:t>Ulemper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 err="1"/>
              <a:t>Begrænset</a:t>
            </a:r>
            <a:r>
              <a:rPr lang="en-GB" dirty="0"/>
              <a:t> </a:t>
            </a:r>
            <a:r>
              <a:rPr lang="en-GB" dirty="0" err="1"/>
              <a:t>tilpasning</a:t>
            </a:r>
            <a:endParaRPr lang="en-GB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 err="1"/>
              <a:t>Prisen</a:t>
            </a:r>
            <a:r>
              <a:rPr lang="en-GB" dirty="0"/>
              <a:t>!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 err="1"/>
              <a:t>Skabelon</a:t>
            </a:r>
            <a:r>
              <a:rPr lang="en-GB" dirty="0"/>
              <a:t> </a:t>
            </a:r>
            <a:r>
              <a:rPr lang="en-GB" dirty="0" err="1"/>
              <a:t>baseret</a:t>
            </a:r>
            <a:r>
              <a:rPr lang="en-GB" dirty="0"/>
              <a:t> (same look </a:t>
            </a:r>
            <a:r>
              <a:rPr lang="en-GB" dirty="0" err="1"/>
              <a:t>som</a:t>
            </a:r>
            <a:r>
              <a:rPr lang="en-GB" dirty="0"/>
              <a:t> </a:t>
            </a:r>
            <a:r>
              <a:rPr lang="en-GB" dirty="0" err="1"/>
              <a:t>andre</a:t>
            </a:r>
            <a:r>
              <a:rPr lang="en-GB" dirty="0"/>
              <a:t> </a:t>
            </a:r>
            <a:r>
              <a:rPr lang="en-GB" dirty="0" err="1"/>
              <a:t>butikker</a:t>
            </a:r>
            <a:r>
              <a:rPr lang="en-GB" dirty="0"/>
              <a:t>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F1B34D1-1666-CA4D-86EE-2284E08512D0}"/>
              </a:ext>
            </a:extLst>
          </p:cNvPr>
          <p:cNvSpPr txBox="1"/>
          <p:nvPr/>
        </p:nvSpPr>
        <p:spPr>
          <a:xfrm>
            <a:off x="2593104" y="6361112"/>
            <a:ext cx="28869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>
                <a:hlinkClick r:id="rId3"/>
              </a:rPr>
              <a:t>https://www.ilovebiko.com/</a:t>
            </a:r>
            <a:r>
              <a:rPr lang="en-GB" dirty="0"/>
              <a:t> </a:t>
            </a:r>
            <a:endParaRPr lang="en-DK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5E4A39B-3BD6-7740-935F-0781BA519A01}"/>
              </a:ext>
            </a:extLst>
          </p:cNvPr>
          <p:cNvSpPr txBox="1"/>
          <p:nvPr/>
        </p:nvSpPr>
        <p:spPr>
          <a:xfrm>
            <a:off x="1514475" y="6372224"/>
            <a:ext cx="10786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DK" dirty="0"/>
              <a:t>Eksempel</a:t>
            </a:r>
          </a:p>
        </p:txBody>
      </p:sp>
    </p:spTree>
    <p:extLst>
      <p:ext uri="{BB962C8B-B14F-4D97-AF65-F5344CB8AC3E}">
        <p14:creationId xmlns:p14="http://schemas.microsoft.com/office/powerpoint/2010/main" val="75080447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A picture containing indoor, monitor, computer, table&#10;&#10;Description automatically generated">
            <a:extLst>
              <a:ext uri="{FF2B5EF4-FFF2-40B4-BE49-F238E27FC236}">
                <a16:creationId xmlns:a16="http://schemas.microsoft.com/office/drawing/2014/main" id="{A94469EC-71B8-5248-B84E-F31E1D3FBBA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458518" y="1056878"/>
            <a:ext cx="8932064" cy="4744244"/>
          </a:xfrm>
        </p:spPr>
      </p:pic>
    </p:spTree>
    <p:extLst>
      <p:ext uri="{BB962C8B-B14F-4D97-AF65-F5344CB8AC3E}">
        <p14:creationId xmlns:p14="http://schemas.microsoft.com/office/powerpoint/2010/main" val="165593726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43DF2C-B2CF-A042-BE83-23244059EF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DK" dirty="0"/>
              <a:t>Relevante links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BD1F326-79C2-8A42-8A09-D73719EBEAE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>
                <a:hlinkClick r:id="rId2"/>
              </a:rPr>
              <a:t>https://en.shopify.dk/pricing</a:t>
            </a:r>
            <a:endParaRPr lang="en-GB" dirty="0"/>
          </a:p>
          <a:p>
            <a:r>
              <a:rPr lang="en-GB" dirty="0">
                <a:hlinkClick r:id="rId3"/>
              </a:rPr>
              <a:t>https://ecommerce-platforms.com/da/ecommerce-reviews/the-ultimate-shopify-ecommerce-review</a:t>
            </a:r>
            <a:r>
              <a:rPr lang="en-GB" dirty="0"/>
              <a:t>  </a:t>
            </a:r>
          </a:p>
          <a:p>
            <a:endParaRPr lang="en-GB" dirty="0"/>
          </a:p>
          <a:p>
            <a:endParaRPr lang="en-DK" dirty="0"/>
          </a:p>
        </p:txBody>
      </p:sp>
      <p:pic>
        <p:nvPicPr>
          <p:cNvPr id="4" name="Content Placeholder 4" descr="Graphical user interface&#10;&#10;Description automatically generated">
            <a:extLst>
              <a:ext uri="{FF2B5EF4-FFF2-40B4-BE49-F238E27FC236}">
                <a16:creationId xmlns:a16="http://schemas.microsoft.com/office/drawing/2014/main" id="{B648ED05-CCC7-CE45-AEB3-713E2C602D0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29412" y="3429000"/>
            <a:ext cx="4356985" cy="32477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392156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E34AC9-3C39-7246-B748-A16D8D0C8A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DK"/>
              <a:t>Betalingsmetoder</a:t>
            </a:r>
          </a:p>
        </p:txBody>
      </p:sp>
      <p:pic>
        <p:nvPicPr>
          <p:cNvPr id="5" name="Content Placeholder 4" descr="A picture containing graphical user interface&#10;&#10;Description automatically generated">
            <a:extLst>
              <a:ext uri="{FF2B5EF4-FFF2-40B4-BE49-F238E27FC236}">
                <a16:creationId xmlns:a16="http://schemas.microsoft.com/office/drawing/2014/main" id="{770EE420-1BCF-3743-8AF4-A77A25B42E5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966328" y="1365813"/>
            <a:ext cx="4709434" cy="4811150"/>
          </a:xfr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6EE34CA-1001-C545-80E8-D814D7730B5B}"/>
              </a:ext>
            </a:extLst>
          </p:cNvPr>
          <p:cNvSpPr txBox="1"/>
          <p:nvPr/>
        </p:nvSpPr>
        <p:spPr>
          <a:xfrm>
            <a:off x="8843058" y="6400800"/>
            <a:ext cx="18805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DK"/>
              <a:t>Kilde: fdih analyse</a:t>
            </a:r>
          </a:p>
        </p:txBody>
      </p:sp>
    </p:spTree>
    <p:extLst>
      <p:ext uri="{BB962C8B-B14F-4D97-AF65-F5344CB8AC3E}">
        <p14:creationId xmlns:p14="http://schemas.microsoft.com/office/powerpoint/2010/main" val="242932170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Graphical user interface, application, Teams&#10;&#10;Description automatically generated">
            <a:extLst>
              <a:ext uri="{FF2B5EF4-FFF2-40B4-BE49-F238E27FC236}">
                <a16:creationId xmlns:a16="http://schemas.microsoft.com/office/drawing/2014/main" id="{831BE0F3-F863-E248-8E84-6C2CA6D6A0B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878453" y="833437"/>
            <a:ext cx="8835792" cy="5191125"/>
          </a:xfrm>
        </p:spPr>
      </p:pic>
    </p:spTree>
    <p:extLst>
      <p:ext uri="{BB962C8B-B14F-4D97-AF65-F5344CB8AC3E}">
        <p14:creationId xmlns:p14="http://schemas.microsoft.com/office/powerpoint/2010/main" val="18032706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347DE8-075B-6645-B237-A0978A034F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DK" dirty="0"/>
              <a:t>Hvilke spørsmål skal man stille sig selv?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6032380-D2F0-0047-9076-78EA935721C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 dirty="0"/>
          </a:p>
          <a:p>
            <a:r>
              <a:rPr lang="en-GB" dirty="0" err="1"/>
              <a:t>Tekniske</a:t>
            </a:r>
            <a:r>
              <a:rPr lang="en-GB" dirty="0"/>
              <a:t> </a:t>
            </a:r>
            <a:r>
              <a:rPr lang="en-GB" dirty="0" err="1"/>
              <a:t>kompetencer</a:t>
            </a:r>
            <a:endParaRPr lang="en-GB" dirty="0"/>
          </a:p>
          <a:p>
            <a:r>
              <a:rPr lang="en-GB" dirty="0" err="1"/>
              <a:t>Antal</a:t>
            </a:r>
            <a:r>
              <a:rPr lang="en-GB" dirty="0"/>
              <a:t> </a:t>
            </a:r>
            <a:r>
              <a:rPr lang="en-GB" dirty="0" err="1"/>
              <a:t>kunder</a:t>
            </a:r>
            <a:endParaRPr lang="en-GB" dirty="0"/>
          </a:p>
          <a:p>
            <a:r>
              <a:rPr lang="en-GB" dirty="0" err="1"/>
              <a:t>Målsætning</a:t>
            </a:r>
            <a:endParaRPr lang="en-GB" dirty="0"/>
          </a:p>
          <a:p>
            <a:r>
              <a:rPr lang="en-GB" dirty="0" err="1"/>
              <a:t>Ønske</a:t>
            </a:r>
            <a:r>
              <a:rPr lang="en-GB" dirty="0"/>
              <a:t> om S</a:t>
            </a:r>
            <a:r>
              <a:rPr lang="en-DK" dirty="0"/>
              <a:t>calering</a:t>
            </a:r>
          </a:p>
          <a:p>
            <a:r>
              <a:rPr lang="en-DK" dirty="0"/>
              <a:t>TID! </a:t>
            </a:r>
            <a:r>
              <a:rPr lang="en-DK" dirty="0">
                <a:sym typeface="Wingdings" pitchFamily="2" charset="2"/>
              </a:rPr>
              <a:t> </a:t>
            </a:r>
          </a:p>
          <a:p>
            <a:r>
              <a:rPr lang="en-DK" dirty="0">
                <a:sym typeface="Wingdings" pitchFamily="2" charset="2"/>
              </a:rPr>
              <a:t>Ressourcer til drift</a:t>
            </a:r>
            <a:endParaRPr lang="en-DK" dirty="0"/>
          </a:p>
        </p:txBody>
      </p:sp>
    </p:spTree>
    <p:extLst>
      <p:ext uri="{BB962C8B-B14F-4D97-AF65-F5344CB8AC3E}">
        <p14:creationId xmlns:p14="http://schemas.microsoft.com/office/powerpoint/2010/main" val="108641362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704068-EDDF-8C4F-8EF7-6955202843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Y</a:t>
            </a:r>
            <a:r>
              <a:rPr lang="en-DK"/>
              <a:t>derligere overvejelser</a:t>
            </a:r>
          </a:p>
        </p:txBody>
      </p:sp>
      <p:pic>
        <p:nvPicPr>
          <p:cNvPr id="5" name="Content Placeholder 4" descr="A picture containing text&#10;&#10;Description automatically generated">
            <a:extLst>
              <a:ext uri="{FF2B5EF4-FFF2-40B4-BE49-F238E27FC236}">
                <a16:creationId xmlns:a16="http://schemas.microsoft.com/office/drawing/2014/main" id="{DEFF30D4-1C5A-0F48-93C4-34A7C26937E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38200" y="1364048"/>
            <a:ext cx="9595367" cy="4812915"/>
          </a:xfr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AF0C03A6-411B-4241-9C9C-F441A94B8EE1}"/>
              </a:ext>
            </a:extLst>
          </p:cNvPr>
          <p:cNvSpPr txBox="1"/>
          <p:nvPr/>
        </p:nvSpPr>
        <p:spPr>
          <a:xfrm>
            <a:off x="1157468" y="6423949"/>
            <a:ext cx="14082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K</a:t>
            </a:r>
            <a:r>
              <a:rPr lang="en-DK"/>
              <a:t>ilde: fdih.dk</a:t>
            </a:r>
          </a:p>
        </p:txBody>
      </p:sp>
    </p:spTree>
    <p:extLst>
      <p:ext uri="{BB962C8B-B14F-4D97-AF65-F5344CB8AC3E}">
        <p14:creationId xmlns:p14="http://schemas.microsoft.com/office/powerpoint/2010/main" val="162816989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Diagram&#10;&#10;Description automatically generated">
            <a:extLst>
              <a:ext uri="{FF2B5EF4-FFF2-40B4-BE49-F238E27FC236}">
                <a16:creationId xmlns:a16="http://schemas.microsoft.com/office/drawing/2014/main" id="{340D61B0-0808-3645-BD9B-29F7184F84F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914404" y="636608"/>
            <a:ext cx="7646766" cy="5413034"/>
          </a:xfrm>
        </p:spPr>
      </p:pic>
    </p:spTree>
    <p:extLst>
      <p:ext uri="{BB962C8B-B14F-4D97-AF65-F5344CB8AC3E}">
        <p14:creationId xmlns:p14="http://schemas.microsoft.com/office/powerpoint/2010/main" val="49531037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Table&#10;&#10;Description automatically generated">
            <a:extLst>
              <a:ext uri="{FF2B5EF4-FFF2-40B4-BE49-F238E27FC236}">
                <a16:creationId xmlns:a16="http://schemas.microsoft.com/office/drawing/2014/main" id="{2AF015C4-C6C0-4D49-9FDC-73D40B0B217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195513" y="293891"/>
            <a:ext cx="7800974" cy="6270217"/>
          </a:xfrm>
        </p:spPr>
      </p:pic>
    </p:spTree>
    <p:extLst>
      <p:ext uri="{BB962C8B-B14F-4D97-AF65-F5344CB8AC3E}">
        <p14:creationId xmlns:p14="http://schemas.microsoft.com/office/powerpoint/2010/main" val="179676077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C44DB3-E169-1C41-BB9D-3D99AA04E1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Sælge gennem andres webshops</a:t>
            </a:r>
            <a:r>
              <a:rPr lang="en-DK" dirty="0"/>
              <a:t>?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F809308-C04D-974F-B350-1AB1A19252D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48013" y="2854323"/>
            <a:ext cx="6224588" cy="1325563"/>
          </a:xfrm>
        </p:spPr>
        <p:txBody>
          <a:bodyPr>
            <a:normAutofit fontScale="92500" lnSpcReduction="10000"/>
          </a:bodyPr>
          <a:lstStyle/>
          <a:p>
            <a:r>
              <a:rPr lang="en-DK" dirty="0"/>
              <a:t>Skal man have sin egen webshop?</a:t>
            </a:r>
          </a:p>
          <a:p>
            <a:r>
              <a:rPr lang="en-DK" dirty="0"/>
              <a:t>Hvilke andre muligheder er der?</a:t>
            </a:r>
          </a:p>
          <a:p>
            <a:r>
              <a:rPr lang="en-DK" dirty="0"/>
              <a:t>Amazone?</a:t>
            </a:r>
          </a:p>
        </p:txBody>
      </p:sp>
    </p:spTree>
    <p:extLst>
      <p:ext uri="{BB962C8B-B14F-4D97-AF65-F5344CB8AC3E}">
        <p14:creationId xmlns:p14="http://schemas.microsoft.com/office/powerpoint/2010/main" val="112819954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38DCBC-D04A-CE48-9B83-60F0B7D306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95737" y="2536825"/>
            <a:ext cx="3633787" cy="1325563"/>
          </a:xfrm>
        </p:spPr>
        <p:txBody>
          <a:bodyPr>
            <a:noAutofit/>
          </a:bodyPr>
          <a:lstStyle/>
          <a:p>
            <a:r>
              <a:rPr lang="en-DK" sz="5400" dirty="0"/>
              <a:t>Spørgsmål?</a:t>
            </a:r>
          </a:p>
        </p:txBody>
      </p:sp>
    </p:spTree>
    <p:extLst>
      <p:ext uri="{BB962C8B-B14F-4D97-AF65-F5344CB8AC3E}">
        <p14:creationId xmlns:p14="http://schemas.microsoft.com/office/powerpoint/2010/main" val="110043253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1217</TotalTime>
  <Words>780</Words>
  <Application>Microsoft Macintosh PowerPoint</Application>
  <PresentationFormat>Widescreen</PresentationFormat>
  <Paragraphs>102</Paragraphs>
  <Slides>34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34</vt:i4>
      </vt:variant>
    </vt:vector>
  </HeadingPairs>
  <TitlesOfParts>
    <vt:vector size="38" baseType="lpstr">
      <vt:lpstr>Arial</vt:lpstr>
      <vt:lpstr>Calibri</vt:lpstr>
      <vt:lpstr>Calibri Light</vt:lpstr>
      <vt:lpstr>Office Theme</vt:lpstr>
      <vt:lpstr>Få styr på det tekniske i en webshop  (webshopløsning, hosting, domæne, økonomi)   Torsdag d. 8 oktober 2020  </vt:lpstr>
      <vt:lpstr>Lidt om mig</vt:lpstr>
      <vt:lpstr>Hvikle erfaringer har I med webshop? </vt:lpstr>
      <vt:lpstr>Hvorfor skal butikken have en webshop?</vt:lpstr>
      <vt:lpstr>PowerPoint Presentation</vt:lpstr>
      <vt:lpstr>PowerPoint Presentation</vt:lpstr>
      <vt:lpstr>PowerPoint Presentation</vt:lpstr>
      <vt:lpstr>Domæne</vt:lpstr>
      <vt:lpstr>Webhotel</vt:lpstr>
      <vt:lpstr>PowerPoint Presentation</vt:lpstr>
      <vt:lpstr>Overvejelser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Hvad skal man vælge?</vt:lpstr>
      <vt:lpstr>PowerPoint Presentation</vt:lpstr>
      <vt:lpstr>PowerPoint Presentation</vt:lpstr>
      <vt:lpstr>PowerPoint Presentation</vt:lpstr>
      <vt:lpstr>Relevante links</vt:lpstr>
      <vt:lpstr>Betalingsmetoder</vt:lpstr>
      <vt:lpstr>PowerPoint Presentation</vt:lpstr>
      <vt:lpstr>Hvilke spørsmål skal man stille sig selv?</vt:lpstr>
      <vt:lpstr>Yderligere overvejelser</vt:lpstr>
      <vt:lpstr>PowerPoint Presentation</vt:lpstr>
      <vt:lpstr>PowerPoint Presentation</vt:lpstr>
      <vt:lpstr>Sælge gennem andres webshops? </vt:lpstr>
      <vt:lpstr>Spørgsmål?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Få styr på det tekniske i en webshop  (webshopløsning, hosting, domæne, økonomi):  Torsdag d. 8 oktober 2020  </dc:title>
  <dc:creator>Peter Skjold Mogensen (PSMO - Lektor - Cphbusiness)</dc:creator>
  <cp:lastModifiedBy>Peter Skjold Mogensen (PSMO - Lektor - Cphbusiness)</cp:lastModifiedBy>
  <cp:revision>20</cp:revision>
  <dcterms:created xsi:type="dcterms:W3CDTF">2020-10-06T13:57:10Z</dcterms:created>
  <dcterms:modified xsi:type="dcterms:W3CDTF">2020-10-07T10:15:05Z</dcterms:modified>
</cp:coreProperties>
</file>